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notesMasterIdLst>
    <p:notesMasterId r:id="rId29"/>
  </p:notesMasterIdLst>
  <p:sldIdLst>
    <p:sldId id="256" r:id="rId2"/>
    <p:sldId id="294" r:id="rId3"/>
    <p:sldId id="319" r:id="rId4"/>
    <p:sldId id="257" r:id="rId5"/>
    <p:sldId id="291" r:id="rId6"/>
    <p:sldId id="304" r:id="rId7"/>
    <p:sldId id="322" r:id="rId8"/>
    <p:sldId id="321" r:id="rId9"/>
    <p:sldId id="307" r:id="rId10"/>
    <p:sldId id="283" r:id="rId11"/>
    <p:sldId id="305" r:id="rId12"/>
    <p:sldId id="299" r:id="rId13"/>
    <p:sldId id="306" r:id="rId14"/>
    <p:sldId id="300" r:id="rId15"/>
    <p:sldId id="301" r:id="rId16"/>
    <p:sldId id="309" r:id="rId17"/>
    <p:sldId id="293" r:id="rId18"/>
    <p:sldId id="310" r:id="rId19"/>
    <p:sldId id="288" r:id="rId20"/>
    <p:sldId id="311" r:id="rId21"/>
    <p:sldId id="313" r:id="rId22"/>
    <p:sldId id="312" r:id="rId23"/>
    <p:sldId id="314" r:id="rId24"/>
    <p:sldId id="315" r:id="rId25"/>
    <p:sldId id="316" r:id="rId26"/>
    <p:sldId id="318" r:id="rId27"/>
    <p:sldId id="317"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FF99"/>
    <a:srgbClr val="99FF99"/>
    <a:srgbClr val="6B859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0" autoAdjust="0"/>
    <p:restoredTop sz="74488" autoAdjust="0"/>
  </p:normalViewPr>
  <p:slideViewPr>
    <p:cSldViewPr>
      <p:cViewPr varScale="1">
        <p:scale>
          <a:sx n="73" d="100"/>
          <a:sy n="73" d="100"/>
        </p:scale>
        <p:origin x="-720"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38" d="100"/>
          <a:sy n="38" d="100"/>
        </p:scale>
        <p:origin x="-2405" y="-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6106EA-828B-4B3E-86E9-E6109502FCC5}" type="datetimeFigureOut">
              <a:rPr lang="fr-CH" smtClean="0"/>
              <a:pPr/>
              <a:t>12.06.2012</a:t>
            </a:fld>
            <a:endParaRPr lang="fr-C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DF030B-5DF1-4AF1-9623-385CB1E0AC7F}" type="slidenum">
              <a:rPr lang="fr-CH" smtClean="0"/>
              <a:pPr/>
              <a:t>‹N°›</a:t>
            </a:fld>
            <a:endParaRPr lang="fr-CH"/>
          </a:p>
        </p:txBody>
      </p:sp>
    </p:spTree>
    <p:extLst>
      <p:ext uri="{BB962C8B-B14F-4D97-AF65-F5344CB8AC3E}">
        <p14:creationId xmlns="" xmlns:p14="http://schemas.microsoft.com/office/powerpoint/2010/main" val="2577200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fr-CH" baseline="0" dirty="0" smtClean="0"/>
              <a:t> </a:t>
            </a:r>
          </a:p>
        </p:txBody>
      </p:sp>
      <p:sp>
        <p:nvSpPr>
          <p:cNvPr id="4" name="Slide Number Placeholder 3"/>
          <p:cNvSpPr>
            <a:spLocks noGrp="1"/>
          </p:cNvSpPr>
          <p:nvPr>
            <p:ph type="sldNum" sz="quarter" idx="10"/>
          </p:nvPr>
        </p:nvSpPr>
        <p:spPr/>
        <p:txBody>
          <a:bodyPr/>
          <a:lstStyle/>
          <a:p>
            <a:fld id="{7ADF030B-5DF1-4AF1-9623-385CB1E0AC7F}" type="slidenum">
              <a:rPr lang="fr-CH" smtClean="0"/>
              <a:pPr/>
              <a:t>1</a:t>
            </a:fld>
            <a:endParaRPr lang="fr-CH"/>
          </a:p>
        </p:txBody>
      </p:sp>
    </p:spTree>
    <p:extLst>
      <p:ext uri="{BB962C8B-B14F-4D97-AF65-F5344CB8AC3E}">
        <p14:creationId xmlns="" xmlns:p14="http://schemas.microsoft.com/office/powerpoint/2010/main" val="58152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err="1" smtClean="0"/>
              <a:t>Developing</a:t>
            </a:r>
            <a:r>
              <a:rPr lang="fr-CH" dirty="0" smtClean="0"/>
              <a:t> countries </a:t>
            </a:r>
            <a:r>
              <a:rPr lang="fr-CH" dirty="0" err="1" smtClean="0"/>
              <a:t>would</a:t>
            </a:r>
            <a:r>
              <a:rPr lang="fr-CH" baseline="0" dirty="0" smtClean="0"/>
              <a:t> </a:t>
            </a:r>
            <a:r>
              <a:rPr lang="fr-CH" baseline="0" dirty="0" err="1" smtClean="0"/>
              <a:t>like</a:t>
            </a:r>
            <a:r>
              <a:rPr lang="fr-CH" baseline="0" dirty="0" smtClean="0"/>
              <a:t> to </a:t>
            </a:r>
            <a:r>
              <a:rPr lang="fr-CH" baseline="0" dirty="0" err="1" smtClean="0"/>
              <a:t>keep</a:t>
            </a:r>
            <a:r>
              <a:rPr lang="fr-CH" baseline="0" dirty="0" smtClean="0"/>
              <a:t> MFN…i.e. no border </a:t>
            </a:r>
            <a:r>
              <a:rPr lang="fr-CH" baseline="0" dirty="0" err="1" smtClean="0"/>
              <a:t>tax</a:t>
            </a:r>
            <a:endParaRPr lang="fr-CH" dirty="0"/>
          </a:p>
        </p:txBody>
      </p:sp>
      <p:sp>
        <p:nvSpPr>
          <p:cNvPr id="4" name="Slide Number Placeholder 3"/>
          <p:cNvSpPr>
            <a:spLocks noGrp="1"/>
          </p:cNvSpPr>
          <p:nvPr>
            <p:ph type="sldNum" sz="quarter" idx="10"/>
          </p:nvPr>
        </p:nvSpPr>
        <p:spPr/>
        <p:txBody>
          <a:bodyPr/>
          <a:lstStyle/>
          <a:p>
            <a:fld id="{7ADF030B-5DF1-4AF1-9623-385CB1E0AC7F}" type="slidenum">
              <a:rPr lang="fr-CH" smtClean="0"/>
              <a:pPr/>
              <a:t>15</a:t>
            </a:fld>
            <a:endParaRPr lang="fr-CH"/>
          </a:p>
        </p:txBody>
      </p:sp>
    </p:spTree>
    <p:extLst>
      <p:ext uri="{BB962C8B-B14F-4D97-AF65-F5344CB8AC3E}">
        <p14:creationId xmlns="" xmlns:p14="http://schemas.microsoft.com/office/powerpoint/2010/main" val="4027938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tax of $100 per ton of CO2 will be necessary to keep temperature rise to around 2</a:t>
            </a:r>
            <a:r>
              <a:rPr lang="en-US" sz="1200" kern="1200" baseline="30000" dirty="0" smtClean="0">
                <a:solidFill>
                  <a:schemeClr val="tx1"/>
                </a:solidFill>
                <a:effectLst/>
                <a:latin typeface="+mn-lt"/>
                <a:ea typeface="+mn-ea"/>
                <a:cs typeface="+mn-cs"/>
              </a:rPr>
              <a:t>0. </a:t>
            </a:r>
            <a:r>
              <a:rPr lang="en-US" sz="1200" kern="1200" dirty="0" smtClean="0">
                <a:solidFill>
                  <a:schemeClr val="tx1"/>
                </a:solidFill>
                <a:effectLst/>
                <a:latin typeface="+mn-lt"/>
                <a:ea typeface="+mn-ea"/>
                <a:cs typeface="+mn-cs"/>
              </a:rPr>
              <a:t> This will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generate annual rents close to a trillion dollars</a:t>
            </a:r>
          </a:p>
          <a:p>
            <a:r>
              <a:rPr lang="en-US" sz="1200" kern="1200" dirty="0" smtClean="0">
                <a:solidFill>
                  <a:schemeClr val="tx1"/>
                </a:solidFill>
                <a:effectLst/>
                <a:latin typeface="+mn-lt"/>
                <a:ea typeface="+mn-ea"/>
                <a:cs typeface="+mn-cs"/>
              </a:rPr>
              <a:t>Annual fossil fuel subsidies that should be eliminated about $300 billion. </a:t>
            </a:r>
          </a:p>
          <a:p>
            <a:r>
              <a:rPr lang="en-US" sz="1200" kern="1200" dirty="0" smtClean="0">
                <a:solidFill>
                  <a:schemeClr val="tx1"/>
                </a:solidFill>
                <a:effectLst/>
                <a:latin typeface="+mn-lt"/>
                <a:ea typeface="+mn-ea"/>
                <a:cs typeface="+mn-cs"/>
              </a:rPr>
              <a:t>These estimates are of an order of magnitude never seen in the international system. </a:t>
            </a:r>
          </a:p>
          <a:p>
            <a:r>
              <a:rPr lang="en-US" sz="1200" kern="1200" dirty="0" smtClean="0">
                <a:solidFill>
                  <a:schemeClr val="tx1"/>
                </a:solidFill>
                <a:effectLst/>
                <a:latin typeface="+mn-lt"/>
                <a:ea typeface="+mn-ea"/>
                <a:cs typeface="+mn-cs"/>
              </a:rPr>
              <a:t>Acting on both measures continues to face strong opposition and any serious action against climate change will have to face up to contestable rents far beyond those that have ever been at stake in the world trading system. </a:t>
            </a:r>
            <a:endParaRPr lang="fr-CH" sz="1200" kern="1200" dirty="0" smtClean="0">
              <a:solidFill>
                <a:schemeClr val="tx1"/>
              </a:solidFill>
              <a:effectLst/>
              <a:latin typeface="+mn-lt"/>
              <a:ea typeface="+mn-ea"/>
              <a:cs typeface="+mn-cs"/>
            </a:endParaRPr>
          </a:p>
          <a:p>
            <a:endParaRPr lang="fr-CH" sz="1200" kern="1200" dirty="0" smtClean="0">
              <a:solidFill>
                <a:schemeClr val="tx1"/>
              </a:solidFill>
              <a:effectLst/>
              <a:latin typeface="+mn-lt"/>
              <a:ea typeface="+mn-ea"/>
              <a:cs typeface="+mn-cs"/>
            </a:endParaRPr>
          </a:p>
          <a:p>
            <a:r>
              <a:rPr lang="fr-CH" sz="1200" kern="1200" dirty="0" err="1" smtClean="0">
                <a:solidFill>
                  <a:schemeClr val="tx1"/>
                </a:solidFill>
                <a:effectLst/>
                <a:latin typeface="+mn-lt"/>
                <a:ea typeface="+mn-ea"/>
                <a:cs typeface="+mn-cs"/>
              </a:rPr>
              <a:t>Moore’s</a:t>
            </a:r>
            <a:r>
              <a:rPr lang="fr-CH" sz="1200" kern="1200" dirty="0" smtClean="0">
                <a:solidFill>
                  <a:schemeClr val="tx1"/>
                </a:solidFill>
                <a:effectLst/>
                <a:latin typeface="+mn-lt"/>
                <a:ea typeface="+mn-ea"/>
                <a:cs typeface="+mn-cs"/>
              </a:rPr>
              <a:t> case </a:t>
            </a:r>
            <a:r>
              <a:rPr lang="fr-CH" sz="1200" kern="1200" dirty="0" err="1" smtClean="0">
                <a:solidFill>
                  <a:schemeClr val="tx1"/>
                </a:solidFill>
                <a:effectLst/>
                <a:latin typeface="+mn-lt"/>
                <a:ea typeface="+mn-ea"/>
                <a:cs typeface="+mn-cs"/>
              </a:rPr>
              <a:t>study</a:t>
            </a:r>
            <a:r>
              <a:rPr lang="fr-CH" sz="1200" kern="1200" dirty="0" smtClean="0">
                <a:solidFill>
                  <a:schemeClr val="tx1"/>
                </a:solidFill>
                <a:effectLst/>
                <a:latin typeface="+mn-lt"/>
                <a:ea typeface="+mn-ea"/>
                <a:cs typeface="+mn-cs"/>
              </a:rPr>
              <a:t> for </a:t>
            </a:r>
            <a:r>
              <a:rPr lang="fr-CH" sz="1200" kern="1200" dirty="0" err="1" smtClean="0">
                <a:solidFill>
                  <a:schemeClr val="tx1"/>
                </a:solidFill>
                <a:effectLst/>
                <a:latin typeface="+mn-lt"/>
                <a:ea typeface="+mn-ea"/>
                <a:cs typeface="+mn-cs"/>
              </a:rPr>
              <a:t>steel</a:t>
            </a:r>
            <a:r>
              <a:rPr lang="fr-CH" sz="1200" kern="1200" dirty="0" smtClean="0">
                <a:solidFill>
                  <a:schemeClr val="tx1"/>
                </a:solidFill>
                <a:effectLst/>
                <a:latin typeface="+mn-lt"/>
                <a:ea typeface="+mn-ea"/>
                <a:cs typeface="+mn-cs"/>
              </a:rPr>
              <a:t> shows </a:t>
            </a:r>
            <a:r>
              <a:rPr lang="fr-CH" sz="1200" kern="1200" dirty="0" err="1" smtClean="0">
                <a:solidFill>
                  <a:schemeClr val="tx1"/>
                </a:solidFill>
                <a:effectLst/>
                <a:latin typeface="+mn-lt"/>
                <a:ea typeface="+mn-ea"/>
                <a:cs typeface="+mn-cs"/>
              </a:rPr>
              <a:t>that</a:t>
            </a:r>
            <a:r>
              <a:rPr lang="fr-CH" sz="1200" kern="1200" dirty="0" smtClean="0">
                <a:solidFill>
                  <a:schemeClr val="tx1"/>
                </a:solidFill>
                <a:effectLst/>
                <a:latin typeface="+mn-lt"/>
                <a:ea typeface="+mn-ea"/>
                <a:cs typeface="+mn-cs"/>
              </a:rPr>
              <a:t> none</a:t>
            </a:r>
            <a:r>
              <a:rPr lang="fr-CH" sz="1200" kern="1200" baseline="0" dirty="0" smtClean="0">
                <a:solidFill>
                  <a:schemeClr val="tx1"/>
                </a:solidFill>
                <a:effectLst/>
                <a:latin typeface="+mn-lt"/>
                <a:ea typeface="+mn-ea"/>
                <a:cs typeface="+mn-cs"/>
              </a:rPr>
              <a:t> of the 5 </a:t>
            </a:r>
            <a:r>
              <a:rPr lang="fr-CH" sz="1200" kern="1200" baseline="0" dirty="0" err="1" smtClean="0">
                <a:solidFill>
                  <a:schemeClr val="tx1"/>
                </a:solidFill>
                <a:effectLst/>
                <a:latin typeface="+mn-lt"/>
                <a:ea typeface="+mn-ea"/>
                <a:cs typeface="+mn-cs"/>
              </a:rPr>
              <a:t>contemplated</a:t>
            </a:r>
            <a:r>
              <a:rPr lang="fr-CH" sz="1200" kern="1200" baseline="0" dirty="0" smtClean="0">
                <a:solidFill>
                  <a:schemeClr val="tx1"/>
                </a:solidFill>
                <a:effectLst/>
                <a:latin typeface="+mn-lt"/>
                <a:ea typeface="+mn-ea"/>
                <a:cs typeface="+mn-cs"/>
              </a:rPr>
              <a:t> scenarios for a BTA on </a:t>
            </a:r>
            <a:r>
              <a:rPr lang="fr-CH" sz="1200" kern="1200" baseline="0" dirty="0" err="1" smtClean="0">
                <a:solidFill>
                  <a:schemeClr val="tx1"/>
                </a:solidFill>
                <a:effectLst/>
                <a:latin typeface="+mn-lt"/>
                <a:ea typeface="+mn-ea"/>
                <a:cs typeface="+mn-cs"/>
              </a:rPr>
              <a:t>steel</a:t>
            </a:r>
            <a:r>
              <a:rPr lang="fr-CH" sz="1200" kern="1200" baseline="0" dirty="0" smtClean="0">
                <a:solidFill>
                  <a:schemeClr val="tx1"/>
                </a:solidFill>
                <a:effectLst/>
                <a:latin typeface="+mn-lt"/>
                <a:ea typeface="+mn-ea"/>
                <a:cs typeface="+mn-cs"/>
              </a:rPr>
              <a:t> </a:t>
            </a:r>
            <a:r>
              <a:rPr lang="fr-CH" sz="1200" kern="1200" baseline="0" dirty="0" err="1" smtClean="0">
                <a:solidFill>
                  <a:schemeClr val="tx1"/>
                </a:solidFill>
                <a:effectLst/>
                <a:latin typeface="+mn-lt"/>
                <a:ea typeface="+mn-ea"/>
                <a:cs typeface="+mn-cs"/>
              </a:rPr>
              <a:t>would</a:t>
            </a:r>
            <a:r>
              <a:rPr lang="fr-CH" sz="1200" kern="1200" baseline="0" dirty="0" smtClean="0">
                <a:solidFill>
                  <a:schemeClr val="tx1"/>
                </a:solidFill>
                <a:effectLst/>
                <a:latin typeface="+mn-lt"/>
                <a:ea typeface="+mn-ea"/>
                <a:cs typeface="+mn-cs"/>
              </a:rPr>
              <a:t> </a:t>
            </a:r>
            <a:r>
              <a:rPr lang="fr-CH" sz="1200" kern="1200" baseline="0" dirty="0" err="1" smtClean="0">
                <a:solidFill>
                  <a:schemeClr val="tx1"/>
                </a:solidFill>
                <a:effectLst/>
                <a:latin typeface="+mn-lt"/>
                <a:ea typeface="+mn-ea"/>
                <a:cs typeface="+mn-cs"/>
              </a:rPr>
              <a:t>meet</a:t>
            </a:r>
            <a:r>
              <a:rPr lang="fr-CH" sz="1200" kern="1200" baseline="0" dirty="0" smtClean="0">
                <a:solidFill>
                  <a:schemeClr val="tx1"/>
                </a:solidFill>
                <a:effectLst/>
                <a:latin typeface="+mn-lt"/>
                <a:ea typeface="+mn-ea"/>
                <a:cs typeface="+mn-cs"/>
              </a:rPr>
              <a:t> the 4 </a:t>
            </a:r>
            <a:r>
              <a:rPr lang="fr-CH" sz="1200" kern="1200" baseline="0" dirty="0" err="1" smtClean="0">
                <a:solidFill>
                  <a:schemeClr val="tx1"/>
                </a:solidFill>
                <a:effectLst/>
                <a:latin typeface="+mn-lt"/>
                <a:ea typeface="+mn-ea"/>
                <a:cs typeface="+mn-cs"/>
              </a:rPr>
              <a:t>implementation</a:t>
            </a:r>
            <a:r>
              <a:rPr lang="fr-CH" sz="1200" kern="1200" baseline="0" dirty="0" smtClean="0">
                <a:solidFill>
                  <a:schemeClr val="tx1"/>
                </a:solidFill>
                <a:effectLst/>
                <a:latin typeface="+mn-lt"/>
                <a:ea typeface="+mn-ea"/>
                <a:cs typeface="+mn-cs"/>
              </a:rPr>
              <a:t> </a:t>
            </a:r>
            <a:r>
              <a:rPr lang="fr-CH" sz="1200" kern="1200" baseline="0" dirty="0" err="1" smtClean="0">
                <a:solidFill>
                  <a:schemeClr val="tx1"/>
                </a:solidFill>
                <a:effectLst/>
                <a:latin typeface="+mn-lt"/>
                <a:ea typeface="+mn-ea"/>
                <a:cs typeface="+mn-cs"/>
              </a:rPr>
              <a:t>constraints</a:t>
            </a:r>
            <a:r>
              <a:rPr lang="fr-CH" sz="1200" kern="1200" baseline="0" dirty="0" smtClean="0">
                <a:solidFill>
                  <a:schemeClr val="tx1"/>
                </a:solidFill>
                <a:effectLst/>
                <a:latin typeface="+mn-lt"/>
                <a:ea typeface="+mn-ea"/>
                <a:cs typeface="+mn-cs"/>
              </a:rPr>
              <a:t> </a:t>
            </a:r>
            <a:r>
              <a:rPr lang="fr-CH" sz="1200" kern="1200" baseline="0" dirty="0" err="1" smtClean="0">
                <a:solidFill>
                  <a:schemeClr val="tx1"/>
                </a:solidFill>
                <a:effectLst/>
                <a:latin typeface="+mn-lt"/>
                <a:ea typeface="+mn-ea"/>
                <a:cs typeface="+mn-cs"/>
              </a:rPr>
              <a:t>listed</a:t>
            </a:r>
            <a:r>
              <a:rPr lang="fr-CH" sz="1200" kern="1200" baseline="0" dirty="0" smtClean="0">
                <a:solidFill>
                  <a:schemeClr val="tx1"/>
                </a:solidFill>
                <a:effectLst/>
                <a:latin typeface="+mn-lt"/>
                <a:ea typeface="+mn-ea"/>
                <a:cs typeface="+mn-cs"/>
              </a:rPr>
              <a:t> </a:t>
            </a:r>
            <a:r>
              <a:rPr lang="fr-CH" sz="1200" kern="1200" baseline="0" dirty="0" err="1" smtClean="0">
                <a:solidFill>
                  <a:schemeClr val="tx1"/>
                </a:solidFill>
                <a:effectLst/>
                <a:latin typeface="+mn-lt"/>
                <a:ea typeface="+mn-ea"/>
                <a:cs typeface="+mn-cs"/>
              </a:rPr>
              <a:t>here</a:t>
            </a:r>
            <a:r>
              <a:rPr lang="fr-CH" sz="1200" kern="1200" baseline="0" dirty="0" smtClean="0">
                <a:solidFill>
                  <a:schemeClr val="tx1"/>
                </a:solidFill>
                <a:effectLst/>
                <a:latin typeface="+mn-lt"/>
                <a:ea typeface="+mn-ea"/>
                <a:cs typeface="+mn-cs"/>
              </a:rPr>
              <a:t>. </a:t>
            </a:r>
            <a:endParaRPr lang="fr-CH" dirty="0"/>
          </a:p>
        </p:txBody>
      </p:sp>
      <p:sp>
        <p:nvSpPr>
          <p:cNvPr id="4" name="Slide Number Placeholder 3"/>
          <p:cNvSpPr>
            <a:spLocks noGrp="1"/>
          </p:cNvSpPr>
          <p:nvPr>
            <p:ph type="sldNum" sz="quarter" idx="10"/>
          </p:nvPr>
        </p:nvSpPr>
        <p:spPr/>
        <p:txBody>
          <a:bodyPr/>
          <a:lstStyle/>
          <a:p>
            <a:fld id="{7ADF030B-5DF1-4AF1-9623-385CB1E0AC7F}" type="slidenum">
              <a:rPr lang="fr-CH" smtClean="0"/>
              <a:pPr/>
              <a:t>17</a:t>
            </a:fld>
            <a:endParaRPr lang="fr-CH"/>
          </a:p>
        </p:txBody>
      </p:sp>
    </p:spTree>
    <p:extLst>
      <p:ext uri="{BB962C8B-B14F-4D97-AF65-F5344CB8AC3E}">
        <p14:creationId xmlns="" xmlns:p14="http://schemas.microsoft.com/office/powerpoint/2010/main" val="765894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Conclusion: S&amp;DT (</a:t>
            </a:r>
            <a:r>
              <a:rPr lang="fr-CH" dirty="0" err="1" smtClean="0"/>
              <a:t>special</a:t>
            </a:r>
            <a:r>
              <a:rPr lang="fr-CH" dirty="0" smtClean="0"/>
              <a:t> and </a:t>
            </a:r>
            <a:r>
              <a:rPr lang="fr-CH" dirty="0" err="1" smtClean="0"/>
              <a:t>differential</a:t>
            </a:r>
            <a:r>
              <a:rPr lang="fr-CH" dirty="0" smtClean="0"/>
              <a:t> </a:t>
            </a:r>
            <a:r>
              <a:rPr lang="fr-CH" dirty="0" err="1" smtClean="0"/>
              <a:t>treatment</a:t>
            </a:r>
            <a:r>
              <a:rPr lang="fr-CH" dirty="0" smtClean="0"/>
              <a:t>) a real obstacle</a:t>
            </a:r>
            <a:r>
              <a:rPr lang="fr-CH" baseline="0" dirty="0" smtClean="0"/>
              <a:t> to </a:t>
            </a:r>
            <a:r>
              <a:rPr lang="fr-CH" baseline="0" dirty="0" err="1" smtClean="0"/>
              <a:t>progress</a:t>
            </a:r>
            <a:r>
              <a:rPr lang="fr-CH" baseline="0" dirty="0" smtClean="0"/>
              <a:t> …and </a:t>
            </a:r>
            <a:r>
              <a:rPr lang="fr-CH" baseline="0" dirty="0" err="1" smtClean="0"/>
              <a:t>it</a:t>
            </a:r>
            <a:r>
              <a:rPr lang="fr-CH" baseline="0" dirty="0" smtClean="0"/>
              <a:t> </a:t>
            </a:r>
            <a:r>
              <a:rPr lang="fr-CH" baseline="0" dirty="0" err="1" smtClean="0"/>
              <a:t>does</a:t>
            </a:r>
            <a:r>
              <a:rPr lang="fr-CH" baseline="0" dirty="0" smtClean="0"/>
              <a:t> </a:t>
            </a:r>
            <a:r>
              <a:rPr lang="fr-CH" baseline="0" dirty="0" err="1" smtClean="0"/>
              <a:t>nothing</a:t>
            </a:r>
            <a:r>
              <a:rPr lang="fr-CH" baseline="0" dirty="0" smtClean="0"/>
              <a:t> on </a:t>
            </a:r>
            <a:r>
              <a:rPr lang="fr-CH" baseline="0" dirty="0" err="1" smtClean="0"/>
              <a:t>goods</a:t>
            </a:r>
            <a:r>
              <a:rPr lang="fr-CH" baseline="0" dirty="0" smtClean="0"/>
              <a:t> </a:t>
            </a:r>
            <a:r>
              <a:rPr lang="fr-CH" baseline="0" dirty="0" err="1" smtClean="0"/>
              <a:t>trade</a:t>
            </a:r>
            <a:r>
              <a:rPr lang="fr-CH" baseline="0" dirty="0" smtClean="0"/>
              <a:t>….</a:t>
            </a:r>
            <a:endParaRPr lang="fr-CH" dirty="0"/>
          </a:p>
        </p:txBody>
      </p:sp>
      <p:sp>
        <p:nvSpPr>
          <p:cNvPr id="4" name="Slide Number Placeholder 3"/>
          <p:cNvSpPr>
            <a:spLocks noGrp="1"/>
          </p:cNvSpPr>
          <p:nvPr>
            <p:ph type="sldNum" sz="quarter" idx="10"/>
          </p:nvPr>
        </p:nvSpPr>
        <p:spPr/>
        <p:txBody>
          <a:bodyPr/>
          <a:lstStyle/>
          <a:p>
            <a:fld id="{7ADF030B-5DF1-4AF1-9623-385CB1E0AC7F}" type="slidenum">
              <a:rPr lang="fr-CH" smtClean="0"/>
              <a:pPr/>
              <a:t>19</a:t>
            </a:fld>
            <a:endParaRPr lang="fr-CH"/>
          </a:p>
        </p:txBody>
      </p:sp>
    </p:spTree>
    <p:extLst>
      <p:ext uri="{BB962C8B-B14F-4D97-AF65-F5344CB8AC3E}">
        <p14:creationId xmlns="" xmlns:p14="http://schemas.microsoft.com/office/powerpoint/2010/main" val="247308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err="1" smtClean="0"/>
              <a:t>Linking</a:t>
            </a:r>
            <a:r>
              <a:rPr lang="fr-CH" dirty="0" smtClean="0"/>
              <a:t> </a:t>
            </a:r>
            <a:r>
              <a:rPr lang="fr-CH" dirty="0" err="1" smtClean="0"/>
              <a:t>trade</a:t>
            </a:r>
            <a:r>
              <a:rPr lang="fr-CH" dirty="0" smtClean="0"/>
              <a:t> and </a:t>
            </a:r>
            <a:r>
              <a:rPr lang="fr-CH" dirty="0" err="1" smtClean="0"/>
              <a:t>environment</a:t>
            </a:r>
            <a:r>
              <a:rPr lang="fr-CH" baseline="0" dirty="0" smtClean="0"/>
              <a:t> </a:t>
            </a:r>
            <a:r>
              <a:rPr lang="fr-CH" baseline="0" dirty="0" err="1" smtClean="0"/>
              <a:t>agreements</a:t>
            </a:r>
            <a:r>
              <a:rPr lang="fr-CH" baseline="0" dirty="0" smtClean="0"/>
              <a:t>. </a:t>
            </a:r>
          </a:p>
          <a:p>
            <a:r>
              <a:rPr lang="fr-CH" baseline="0" dirty="0" smtClean="0"/>
              <a:t>No </a:t>
            </a:r>
            <a:r>
              <a:rPr lang="fr-CH" baseline="0" dirty="0" err="1" smtClean="0"/>
              <a:t>advantage</a:t>
            </a:r>
            <a:r>
              <a:rPr lang="fr-CH" baseline="0" dirty="0" smtClean="0"/>
              <a:t> if </a:t>
            </a:r>
            <a:r>
              <a:rPr lang="fr-CH" baseline="0" dirty="0" err="1" smtClean="0"/>
              <a:t>polllution</a:t>
            </a:r>
            <a:r>
              <a:rPr lang="fr-CH" baseline="0" dirty="0" smtClean="0"/>
              <a:t> </a:t>
            </a:r>
            <a:r>
              <a:rPr lang="fr-CH" baseline="0" dirty="0" err="1" smtClean="0"/>
              <a:t>is</a:t>
            </a:r>
            <a:r>
              <a:rPr lang="fr-CH" baseline="0" dirty="0" smtClean="0"/>
              <a:t> </a:t>
            </a:r>
            <a:r>
              <a:rPr lang="fr-CH" baseline="0" dirty="0" err="1" smtClean="0"/>
              <a:t>purely</a:t>
            </a:r>
            <a:r>
              <a:rPr lang="fr-CH" baseline="0" dirty="0" smtClean="0"/>
              <a:t> local. </a:t>
            </a:r>
            <a:r>
              <a:rPr lang="fr-CH" baseline="0" dirty="0" err="1" smtClean="0"/>
              <a:t>When</a:t>
            </a:r>
            <a:r>
              <a:rPr lang="fr-CH" baseline="0" dirty="0" smtClean="0"/>
              <a:t> pollution </a:t>
            </a:r>
            <a:r>
              <a:rPr lang="fr-CH" baseline="0" dirty="0" err="1" smtClean="0"/>
              <a:t>is</a:t>
            </a:r>
            <a:r>
              <a:rPr lang="fr-CH" baseline="0" dirty="0" smtClean="0"/>
              <a:t> global </a:t>
            </a:r>
            <a:r>
              <a:rPr lang="fr-CH" baseline="0" dirty="0" err="1" smtClean="0"/>
              <a:t>there</a:t>
            </a:r>
            <a:r>
              <a:rPr lang="fr-CH" baseline="0" dirty="0" smtClean="0"/>
              <a:t> are </a:t>
            </a:r>
            <a:r>
              <a:rPr lang="fr-CH" baseline="0" dirty="0" err="1" smtClean="0"/>
              <a:t>efficiency</a:t>
            </a:r>
            <a:r>
              <a:rPr lang="fr-CH" baseline="0" dirty="0" smtClean="0"/>
              <a:t> </a:t>
            </a:r>
            <a:r>
              <a:rPr lang="fr-CH" baseline="0" dirty="0" err="1" smtClean="0"/>
              <a:t>advantages</a:t>
            </a:r>
            <a:r>
              <a:rPr lang="fr-CH" baseline="0" dirty="0" smtClean="0"/>
              <a:t> </a:t>
            </a:r>
            <a:r>
              <a:rPr lang="fr-CH" baseline="0" dirty="0" err="1" smtClean="0"/>
              <a:t>at</a:t>
            </a:r>
            <a:r>
              <a:rPr lang="fr-CH" baseline="0" dirty="0" smtClean="0"/>
              <a:t> </a:t>
            </a:r>
            <a:r>
              <a:rPr lang="fr-CH" baseline="0" dirty="0" err="1" smtClean="0"/>
              <a:t>linking</a:t>
            </a:r>
            <a:r>
              <a:rPr lang="fr-CH" baseline="0" dirty="0" smtClean="0"/>
              <a:t>  as </a:t>
            </a:r>
            <a:r>
              <a:rPr lang="fr-CH" baseline="0" dirty="0" err="1" smtClean="0"/>
              <a:t>better</a:t>
            </a:r>
            <a:r>
              <a:rPr lang="fr-CH" baseline="0" dirty="0" smtClean="0"/>
              <a:t> </a:t>
            </a:r>
            <a:r>
              <a:rPr lang="fr-CH" baseline="0" dirty="0" err="1" smtClean="0"/>
              <a:t>enforcement</a:t>
            </a:r>
            <a:r>
              <a:rPr lang="fr-CH" baseline="0" dirty="0" smtClean="0"/>
              <a:t> </a:t>
            </a:r>
            <a:r>
              <a:rPr lang="fr-CH" baseline="0" dirty="0" err="1" smtClean="0"/>
              <a:t>is</a:t>
            </a:r>
            <a:r>
              <a:rPr lang="fr-CH" baseline="0" dirty="0" smtClean="0"/>
              <a:t> possible due to </a:t>
            </a:r>
            <a:r>
              <a:rPr lang="fr-CH" baseline="0" dirty="0" err="1" smtClean="0"/>
              <a:t>wider</a:t>
            </a:r>
            <a:r>
              <a:rPr lang="fr-CH" baseline="0" dirty="0" smtClean="0"/>
              <a:t> range of </a:t>
            </a:r>
            <a:r>
              <a:rPr lang="fr-CH" baseline="0" dirty="0" err="1" smtClean="0"/>
              <a:t>incentives</a:t>
            </a:r>
            <a:r>
              <a:rPr lang="fr-CH" baseline="0" dirty="0" smtClean="0"/>
              <a:t> and </a:t>
            </a:r>
            <a:r>
              <a:rPr lang="fr-CH" baseline="0" dirty="0" err="1" smtClean="0"/>
              <a:t>punishments</a:t>
            </a:r>
            <a:r>
              <a:rPr lang="fr-CH" baseline="0" dirty="0" smtClean="0"/>
              <a:t> and </a:t>
            </a:r>
            <a:r>
              <a:rPr lang="fr-CH" baseline="0" dirty="0" err="1" smtClean="0"/>
              <a:t>opportunity</a:t>
            </a:r>
            <a:r>
              <a:rPr lang="fr-CH" baseline="0" dirty="0" smtClean="0"/>
              <a:t> for </a:t>
            </a:r>
            <a:r>
              <a:rPr lang="fr-CH" baseline="0" dirty="0" err="1" smtClean="0"/>
              <a:t>trade</a:t>
            </a:r>
            <a:r>
              <a:rPr lang="fr-CH" baseline="0" dirty="0" smtClean="0"/>
              <a:t> </a:t>
            </a:r>
            <a:r>
              <a:rPr lang="fr-CH" baseline="0" dirty="0" err="1" smtClean="0"/>
              <a:t>offs</a:t>
            </a:r>
            <a:r>
              <a:rPr lang="fr-CH" baseline="0" dirty="0" smtClean="0"/>
              <a:t> </a:t>
            </a:r>
            <a:r>
              <a:rPr lang="fr-CH" baseline="0" dirty="0" err="1" smtClean="0"/>
              <a:t>across</a:t>
            </a:r>
            <a:r>
              <a:rPr lang="fr-CH" baseline="0" dirty="0" smtClean="0"/>
              <a:t> issues. Possible but </a:t>
            </a:r>
            <a:r>
              <a:rPr lang="fr-CH" baseline="0" dirty="0" err="1" smtClean="0"/>
              <a:t>trade</a:t>
            </a:r>
            <a:r>
              <a:rPr lang="fr-CH" baseline="0" dirty="0" smtClean="0"/>
              <a:t> </a:t>
            </a:r>
            <a:r>
              <a:rPr lang="fr-CH" baseline="0" dirty="0" err="1" smtClean="0"/>
              <a:t>would</a:t>
            </a:r>
            <a:r>
              <a:rPr lang="fr-CH" baseline="0" dirty="0" smtClean="0"/>
              <a:t> </a:t>
            </a:r>
            <a:r>
              <a:rPr lang="fr-CH" baseline="0" dirty="0" err="1" smtClean="0"/>
              <a:t>be</a:t>
            </a:r>
            <a:r>
              <a:rPr lang="fr-CH" baseline="0" dirty="0" smtClean="0"/>
              <a:t> </a:t>
            </a:r>
            <a:r>
              <a:rPr lang="fr-CH" baseline="0" dirty="0" err="1" smtClean="0"/>
              <a:t>less</a:t>
            </a:r>
            <a:r>
              <a:rPr lang="fr-CH" baseline="0" dirty="0" smtClean="0"/>
              <a:t> free </a:t>
            </a:r>
            <a:r>
              <a:rPr lang="fr-CH" baseline="0" dirty="0" err="1" smtClean="0"/>
              <a:t>than</a:t>
            </a:r>
            <a:r>
              <a:rPr lang="fr-CH" baseline="0" dirty="0" smtClean="0"/>
              <a:t> </a:t>
            </a:r>
            <a:r>
              <a:rPr lang="fr-CH" baseline="0" dirty="0" err="1" smtClean="0"/>
              <a:t>without</a:t>
            </a:r>
            <a:r>
              <a:rPr lang="fr-CH" baseline="0" dirty="0" smtClean="0"/>
              <a:t> linkage.</a:t>
            </a:r>
          </a:p>
          <a:p>
            <a:endParaRPr lang="fr-CH" baseline="0" dirty="0" smtClean="0"/>
          </a:p>
          <a:p>
            <a:r>
              <a:rPr lang="fr-CH" baseline="0" dirty="0" smtClean="0"/>
              <a:t>The more important </a:t>
            </a:r>
            <a:r>
              <a:rPr lang="fr-CH" baseline="0" dirty="0" err="1" smtClean="0"/>
              <a:t>problem</a:t>
            </a:r>
            <a:r>
              <a:rPr lang="fr-CH" baseline="0" dirty="0" smtClean="0"/>
              <a:t> </a:t>
            </a:r>
            <a:r>
              <a:rPr lang="fr-CH" baseline="0" dirty="0" err="1" smtClean="0"/>
              <a:t>with</a:t>
            </a:r>
            <a:r>
              <a:rPr lang="fr-CH" baseline="0" dirty="0" smtClean="0"/>
              <a:t> </a:t>
            </a:r>
            <a:r>
              <a:rPr lang="fr-CH" baseline="0" dirty="0" err="1" smtClean="0"/>
              <a:t>trade</a:t>
            </a:r>
            <a:r>
              <a:rPr lang="fr-CH" baseline="0" dirty="0" smtClean="0"/>
              <a:t> sanctions as </a:t>
            </a:r>
            <a:r>
              <a:rPr lang="fr-CH" baseline="0" dirty="0" err="1" smtClean="0"/>
              <a:t>enforcement</a:t>
            </a:r>
            <a:r>
              <a:rPr lang="fr-CH" baseline="0" dirty="0" smtClean="0"/>
              <a:t> </a:t>
            </a:r>
            <a:r>
              <a:rPr lang="fr-CH" baseline="0" dirty="0" err="1" smtClean="0"/>
              <a:t>mechanism</a:t>
            </a:r>
            <a:r>
              <a:rPr lang="fr-CH" baseline="0" dirty="0" smtClean="0"/>
              <a:t> </a:t>
            </a:r>
            <a:r>
              <a:rPr lang="fr-CH" baseline="0" dirty="0" err="1" smtClean="0"/>
              <a:t>is</a:t>
            </a:r>
            <a:r>
              <a:rPr lang="fr-CH" baseline="0" dirty="0" smtClean="0"/>
              <a:t> </a:t>
            </a:r>
            <a:r>
              <a:rPr lang="fr-CH" baseline="0" dirty="0" err="1" smtClean="0"/>
              <a:t>that</a:t>
            </a:r>
            <a:r>
              <a:rPr lang="fr-CH" baseline="0" dirty="0" smtClean="0"/>
              <a:t> </a:t>
            </a:r>
            <a:r>
              <a:rPr lang="fr-CH" baseline="0" dirty="0" err="1" smtClean="0"/>
              <a:t>it</a:t>
            </a:r>
            <a:r>
              <a:rPr lang="fr-CH" baseline="0" dirty="0" smtClean="0"/>
              <a:t> </a:t>
            </a:r>
            <a:r>
              <a:rPr lang="fr-CH" baseline="0" dirty="0" err="1" smtClean="0"/>
              <a:t>is</a:t>
            </a:r>
            <a:r>
              <a:rPr lang="fr-CH" baseline="0" dirty="0" smtClean="0"/>
              <a:t> </a:t>
            </a:r>
            <a:r>
              <a:rPr lang="fr-CH" baseline="0" dirty="0" err="1" smtClean="0"/>
              <a:t>poorly</a:t>
            </a:r>
            <a:r>
              <a:rPr lang="fr-CH" baseline="0" dirty="0" smtClean="0"/>
              <a:t> </a:t>
            </a:r>
            <a:r>
              <a:rPr lang="fr-CH" baseline="0" dirty="0" err="1" smtClean="0"/>
              <a:t>targeted</a:t>
            </a:r>
            <a:r>
              <a:rPr lang="fr-CH" baseline="0" dirty="0" smtClean="0"/>
              <a:t> as the </a:t>
            </a:r>
            <a:r>
              <a:rPr lang="fr-CH" baseline="0" dirty="0" err="1" smtClean="0"/>
              <a:t>externality</a:t>
            </a:r>
            <a:r>
              <a:rPr lang="fr-CH" baseline="0" dirty="0" smtClean="0"/>
              <a:t> </a:t>
            </a:r>
            <a:r>
              <a:rPr lang="fr-CH" baseline="0" dirty="0" err="1" smtClean="0"/>
              <a:t>is</a:t>
            </a:r>
            <a:r>
              <a:rPr lang="fr-CH" baseline="0" dirty="0" smtClean="0"/>
              <a:t> not </a:t>
            </a:r>
            <a:r>
              <a:rPr lang="fr-CH" baseline="0" dirty="0" err="1" smtClean="0"/>
              <a:t>bilateral</a:t>
            </a:r>
            <a:r>
              <a:rPr lang="fr-CH" baseline="0" dirty="0" smtClean="0"/>
              <a:t>. </a:t>
            </a:r>
          </a:p>
        </p:txBody>
      </p:sp>
      <p:sp>
        <p:nvSpPr>
          <p:cNvPr id="4" name="Slide Number Placeholder 3"/>
          <p:cNvSpPr>
            <a:spLocks noGrp="1"/>
          </p:cNvSpPr>
          <p:nvPr>
            <p:ph type="sldNum" sz="quarter" idx="10"/>
          </p:nvPr>
        </p:nvSpPr>
        <p:spPr/>
        <p:txBody>
          <a:bodyPr/>
          <a:lstStyle/>
          <a:p>
            <a:fld id="{7ADF030B-5DF1-4AF1-9623-385CB1E0AC7F}" type="slidenum">
              <a:rPr lang="fr-CH" smtClean="0"/>
              <a:pPr/>
              <a:t>2</a:t>
            </a:fld>
            <a:endParaRPr lang="fr-CH"/>
          </a:p>
        </p:txBody>
      </p:sp>
    </p:spTree>
    <p:extLst>
      <p:ext uri="{BB962C8B-B14F-4D97-AF65-F5344CB8AC3E}">
        <p14:creationId xmlns="" xmlns:p14="http://schemas.microsoft.com/office/powerpoint/2010/main" val="151519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fr-CH" dirty="0" err="1" smtClean="0"/>
              <a:t>Paper</a:t>
            </a:r>
            <a:r>
              <a:rPr lang="fr-CH" dirty="0" smtClean="0"/>
              <a:t> </a:t>
            </a:r>
            <a:r>
              <a:rPr lang="fr-CH" dirty="0" err="1" smtClean="0"/>
              <a:t>is</a:t>
            </a:r>
            <a:r>
              <a:rPr lang="fr-CH" dirty="0" smtClean="0"/>
              <a:t> </a:t>
            </a:r>
            <a:r>
              <a:rPr lang="fr-CH" dirty="0" err="1" smtClean="0"/>
              <a:t>mostly</a:t>
            </a:r>
            <a:r>
              <a:rPr lang="fr-CH" dirty="0" smtClean="0"/>
              <a:t> </a:t>
            </a:r>
            <a:r>
              <a:rPr lang="fr-CH" dirty="0" err="1" smtClean="0"/>
              <a:t>taxonomic</a:t>
            </a:r>
            <a:r>
              <a:rPr lang="fr-CH" dirty="0" smtClean="0"/>
              <a:t>.</a:t>
            </a:r>
          </a:p>
          <a:p>
            <a:r>
              <a:rPr lang="fr-CH" dirty="0" err="1" smtClean="0"/>
              <a:t>Emphasis</a:t>
            </a:r>
            <a:r>
              <a:rPr lang="fr-CH" baseline="0" dirty="0" smtClean="0"/>
              <a:t> on </a:t>
            </a:r>
            <a:r>
              <a:rPr lang="fr-CH" baseline="0" dirty="0" err="1" smtClean="0"/>
              <a:t>selected</a:t>
            </a:r>
            <a:r>
              <a:rPr lang="fr-CH" baseline="0" dirty="0" smtClean="0"/>
              <a:t> </a:t>
            </a:r>
            <a:r>
              <a:rPr lang="fr-CH" baseline="0" dirty="0" err="1" smtClean="0"/>
              <a:t>estimates</a:t>
            </a:r>
            <a:endParaRPr lang="fr-CH" dirty="0"/>
          </a:p>
        </p:txBody>
      </p:sp>
      <p:sp>
        <p:nvSpPr>
          <p:cNvPr id="4" name="Slide Number Placeholder 3"/>
          <p:cNvSpPr>
            <a:spLocks noGrp="1"/>
          </p:cNvSpPr>
          <p:nvPr>
            <p:ph type="sldNum" sz="quarter" idx="10"/>
          </p:nvPr>
        </p:nvSpPr>
        <p:spPr/>
        <p:txBody>
          <a:bodyPr/>
          <a:lstStyle/>
          <a:p>
            <a:fld id="{7ADF030B-5DF1-4AF1-9623-385CB1E0AC7F}" type="slidenum">
              <a:rPr lang="fr-CH" smtClean="0"/>
              <a:pPr/>
              <a:t>4</a:t>
            </a:fld>
            <a:endParaRPr lang="fr-CH"/>
          </a:p>
        </p:txBody>
      </p:sp>
    </p:spTree>
    <p:extLst>
      <p:ext uri="{BB962C8B-B14F-4D97-AF65-F5344CB8AC3E}">
        <p14:creationId xmlns="" xmlns:p14="http://schemas.microsoft.com/office/powerpoint/2010/main" val="698280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Let pollution industries </a:t>
            </a:r>
            <a:r>
              <a:rPr lang="fr-CH" dirty="0" err="1" smtClean="0"/>
              <a:t>migrate</a:t>
            </a:r>
            <a:r>
              <a:rPr lang="fr-CH" dirty="0" smtClean="0"/>
              <a:t> </a:t>
            </a:r>
          </a:p>
          <a:p>
            <a:r>
              <a:rPr lang="fr-CH" dirty="0" smtClean="0"/>
              <a:t>----Start </a:t>
            </a:r>
            <a:r>
              <a:rPr lang="fr-CH" dirty="0" err="1" smtClean="0"/>
              <a:t>with</a:t>
            </a:r>
            <a:r>
              <a:rPr lang="fr-CH" dirty="0" smtClean="0"/>
              <a:t> HO model </a:t>
            </a:r>
            <a:r>
              <a:rPr lang="fr-CH" dirty="0" err="1" smtClean="0"/>
              <a:t>with</a:t>
            </a:r>
            <a:r>
              <a:rPr lang="fr-CH" baseline="0" dirty="0" smtClean="0"/>
              <a:t> </a:t>
            </a:r>
            <a:r>
              <a:rPr lang="fr-CH" baseline="0" dirty="0" err="1" smtClean="0"/>
              <a:t>two</a:t>
            </a:r>
            <a:r>
              <a:rPr lang="fr-CH" baseline="0" dirty="0" smtClean="0"/>
              <a:t> countries, N and S and </a:t>
            </a:r>
            <a:r>
              <a:rPr lang="en-GB" sz="1200" kern="1200" dirty="0" smtClean="0">
                <a:solidFill>
                  <a:schemeClr val="tx1"/>
                </a:solidFill>
                <a:effectLst/>
                <a:latin typeface="+mn-lt"/>
                <a:ea typeface="+mn-ea"/>
                <a:cs typeface="+mn-cs"/>
              </a:rPr>
              <a:t>PCI</a:t>
            </a:r>
            <a:r>
              <a:rPr lang="en-GB" sz="1200" kern="1200" baseline="-25000" dirty="0" smtClean="0">
                <a:solidFill>
                  <a:schemeClr val="tx1"/>
                </a:solidFill>
                <a:effectLst/>
                <a:latin typeface="+mn-lt"/>
                <a:ea typeface="+mn-ea"/>
                <a:cs typeface="+mn-cs"/>
              </a:rPr>
              <a:t>NS</a:t>
            </a:r>
            <a:r>
              <a:rPr lang="en-GB" sz="1200" kern="1200" baseline="0" dirty="0" smtClean="0">
                <a:solidFill>
                  <a:schemeClr val="tx1"/>
                </a:solidFill>
                <a:effectLst/>
                <a:latin typeface="+mn-lt"/>
                <a:ea typeface="+mn-ea"/>
                <a:cs typeface="+mn-cs"/>
              </a:rPr>
              <a:t> is the pollution content of imports of N from S.  Two products, one clean one dirty. Due to stricter environmental policy of N, S has comparative advantage in dirty with </a:t>
            </a:r>
            <a:r>
              <a:rPr lang="en-GB" sz="1200" kern="1200" dirty="0" smtClean="0">
                <a:solidFill>
                  <a:schemeClr val="tx1"/>
                </a:solidFill>
                <a:effectLst/>
                <a:latin typeface="+mn-lt"/>
                <a:ea typeface="+mn-ea"/>
                <a:cs typeface="+mn-cs"/>
              </a:rPr>
              <a:t>PCI</a:t>
            </a:r>
            <a:r>
              <a:rPr lang="en-GB" sz="1200" kern="1200" baseline="-25000" dirty="0" smtClean="0">
                <a:solidFill>
                  <a:schemeClr val="tx1"/>
                </a:solidFill>
                <a:effectLst/>
                <a:latin typeface="+mn-lt"/>
                <a:ea typeface="+mn-ea"/>
                <a:cs typeface="+mn-cs"/>
              </a:rPr>
              <a:t>NS</a:t>
            </a:r>
            <a:r>
              <a:rPr lang="en-GB" sz="1200" kern="1200" baseline="0" dirty="0" smtClean="0">
                <a:solidFill>
                  <a:schemeClr val="tx1"/>
                </a:solidFill>
                <a:effectLst/>
                <a:latin typeface="+mn-lt"/>
                <a:ea typeface="+mn-ea"/>
                <a:cs typeface="+mn-cs"/>
              </a:rPr>
              <a:t>&gt;0 and </a:t>
            </a:r>
            <a:r>
              <a:rPr lang="en-GB" sz="1200" kern="1200" dirty="0" smtClean="0">
                <a:solidFill>
                  <a:schemeClr val="tx1"/>
                </a:solidFill>
                <a:effectLst/>
                <a:latin typeface="+mn-lt"/>
                <a:ea typeface="+mn-ea"/>
                <a:cs typeface="+mn-cs"/>
              </a:rPr>
              <a:t>PCI</a:t>
            </a:r>
            <a:r>
              <a:rPr lang="en-GB" sz="1200" kern="1200" baseline="-25000" dirty="0" smtClean="0">
                <a:solidFill>
                  <a:schemeClr val="tx1"/>
                </a:solidFill>
                <a:effectLst/>
                <a:latin typeface="+mn-lt"/>
                <a:ea typeface="+mn-ea"/>
                <a:cs typeface="+mn-cs"/>
              </a:rPr>
              <a:t>SN</a:t>
            </a:r>
            <a:r>
              <a:rPr lang="en-GB" sz="1200" kern="1200" baseline="0" dirty="0" smtClean="0">
                <a:solidFill>
                  <a:schemeClr val="tx1"/>
                </a:solidFill>
                <a:effectLst/>
                <a:latin typeface="+mn-lt"/>
                <a:ea typeface="+mn-ea"/>
                <a:cs typeface="+mn-cs"/>
              </a:rPr>
              <a:t>=0. Globalization will increase </a:t>
            </a:r>
            <a:r>
              <a:rPr lang="en-GB" sz="1200" kern="1200" dirty="0" smtClean="0">
                <a:solidFill>
                  <a:schemeClr val="tx1"/>
                </a:solidFill>
                <a:effectLst/>
                <a:latin typeface="+mn-lt"/>
                <a:ea typeface="+mn-ea"/>
                <a:cs typeface="+mn-cs"/>
              </a:rPr>
              <a:t>PCI</a:t>
            </a:r>
            <a:r>
              <a:rPr lang="en-GB" sz="1200" kern="1200" baseline="-25000" dirty="0" smtClean="0">
                <a:solidFill>
                  <a:schemeClr val="tx1"/>
                </a:solidFill>
                <a:effectLst/>
                <a:latin typeface="+mn-lt"/>
                <a:ea typeface="+mn-ea"/>
                <a:cs typeface="+mn-cs"/>
              </a:rPr>
              <a:t>NS</a:t>
            </a:r>
            <a:r>
              <a:rPr lang="en-GB" sz="1200" kern="1200" baseline="0" dirty="0" smtClean="0">
                <a:solidFill>
                  <a:schemeClr val="tx1"/>
                </a:solidFill>
                <a:effectLst/>
                <a:latin typeface="+mn-lt"/>
                <a:ea typeface="+mn-ea"/>
                <a:cs typeface="+mn-cs"/>
              </a:rPr>
              <a:t> according to PH hypothesis. Effect mitigated by a factor endowment (FE) effect if dirty is k-intensive and N is well-endowed in capital. PHH verified if PH dominates FE. Following slides show that for most of 10 pollutants PH is negative and  FE positive, but far from always and, more importantly that adding the two together the overall effect is that the PCI of trade is anything but driven  by the PHH (which has dominated much of the debate in the Trade and Environment literature. In HO model, FDI will shift comparative advantage in dirty towards S (which uses more dirty technique) and hence increase </a:t>
            </a:r>
            <a:r>
              <a:rPr lang="en-GB" sz="1200" kern="1200" dirty="0" smtClean="0">
                <a:solidFill>
                  <a:schemeClr val="tx1"/>
                </a:solidFill>
                <a:effectLst/>
                <a:latin typeface="+mn-lt"/>
                <a:ea typeface="+mn-ea"/>
                <a:cs typeface="+mn-cs"/>
              </a:rPr>
              <a:t>PCI</a:t>
            </a:r>
            <a:r>
              <a:rPr lang="en-GB" sz="1200" kern="1200" baseline="-25000" dirty="0" smtClean="0">
                <a:solidFill>
                  <a:schemeClr val="tx1"/>
                </a:solidFill>
                <a:effectLst/>
                <a:latin typeface="+mn-lt"/>
                <a:ea typeface="+mn-ea"/>
                <a:cs typeface="+mn-cs"/>
              </a:rPr>
              <a:t>NS</a:t>
            </a:r>
            <a:r>
              <a:rPr lang="en-GB" sz="1200" kern="1200" baseline="0" dirty="0" smtClean="0">
                <a:solidFill>
                  <a:schemeClr val="tx1"/>
                </a:solidFill>
                <a:effectLst/>
                <a:latin typeface="+mn-lt"/>
                <a:ea typeface="+mn-ea"/>
                <a:cs typeface="+mn-cs"/>
              </a:rPr>
              <a:t>.</a:t>
            </a:r>
          </a:p>
          <a:p>
            <a:r>
              <a:rPr lang="en-GB" sz="1200" kern="1200" baseline="0" dirty="0" smtClean="0">
                <a:solidFill>
                  <a:schemeClr val="tx1"/>
                </a:solidFill>
                <a:effectLst/>
                <a:latin typeface="+mn-lt"/>
                <a:ea typeface="+mn-ea"/>
                <a:cs typeface="+mn-cs"/>
              </a:rPr>
              <a:t>---Next bring in outsourcing with a continuum of goods (</a:t>
            </a:r>
            <a:r>
              <a:rPr lang="en-GB" sz="1200" kern="1200" baseline="0" dirty="0" err="1" smtClean="0">
                <a:solidFill>
                  <a:schemeClr val="tx1"/>
                </a:solidFill>
                <a:effectLst/>
                <a:latin typeface="+mn-lt"/>
                <a:ea typeface="+mn-ea"/>
                <a:cs typeface="+mn-cs"/>
              </a:rPr>
              <a:t>Feenstra</a:t>
            </a:r>
            <a:r>
              <a:rPr lang="en-GB" sz="1200" kern="1200" baseline="0" dirty="0" smtClean="0">
                <a:solidFill>
                  <a:schemeClr val="tx1"/>
                </a:solidFill>
                <a:effectLst/>
                <a:latin typeface="+mn-lt"/>
                <a:ea typeface="+mn-ea"/>
                <a:cs typeface="+mn-cs"/>
              </a:rPr>
              <a:t>-Hanson (2006). As shown by Dean and Lovely (2010), FDI that goes towards exporting activities (as in the case of China where much FDI goes to export-processing zones) will lower the cost of capital leading S to shift production of activities towards less pollution-intensive goods. Evidence in China for the pollution content of exports over 1995-2004 is coherent with this framework. </a:t>
            </a:r>
            <a:endParaRPr lang="fr-CH" dirty="0"/>
          </a:p>
        </p:txBody>
      </p:sp>
      <p:sp>
        <p:nvSpPr>
          <p:cNvPr id="4" name="Slide Number Placeholder 3"/>
          <p:cNvSpPr>
            <a:spLocks noGrp="1"/>
          </p:cNvSpPr>
          <p:nvPr>
            <p:ph type="sldNum" sz="quarter" idx="10"/>
          </p:nvPr>
        </p:nvSpPr>
        <p:spPr/>
        <p:txBody>
          <a:bodyPr/>
          <a:lstStyle/>
          <a:p>
            <a:fld id="{7ADF030B-5DF1-4AF1-9623-385CB1E0AC7F}" type="slidenum">
              <a:rPr lang="fr-CH" smtClean="0"/>
              <a:pPr/>
              <a:t>6</a:t>
            </a:fld>
            <a:endParaRPr lang="fr-CH"/>
          </a:p>
        </p:txBody>
      </p:sp>
    </p:spTree>
    <p:extLst>
      <p:ext uri="{BB962C8B-B14F-4D97-AF65-F5344CB8AC3E}">
        <p14:creationId xmlns="" xmlns:p14="http://schemas.microsoft.com/office/powerpoint/2010/main" val="4027938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7ADF030B-5DF1-4AF1-9623-385CB1E0AC7F}" type="slidenum">
              <a:rPr lang="fr-CH" smtClean="0"/>
              <a:pPr/>
              <a:t>9</a:t>
            </a:fld>
            <a:endParaRPr lang="fr-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PH </a:t>
            </a:r>
            <a:r>
              <a:rPr lang="fr-CH" dirty="0" err="1" smtClean="0"/>
              <a:t>evidence</a:t>
            </a:r>
            <a:r>
              <a:rPr lang="fr-CH" dirty="0" smtClean="0"/>
              <a:t> for 10 </a:t>
            </a:r>
            <a:r>
              <a:rPr lang="fr-CH" dirty="0" err="1" smtClean="0"/>
              <a:t>pollutants</a:t>
            </a:r>
            <a:r>
              <a:rPr lang="fr-CH" dirty="0" smtClean="0"/>
              <a:t>:</a:t>
            </a:r>
          </a:p>
          <a:p>
            <a:endParaRPr lang="fr-CH" dirty="0" smtClean="0"/>
          </a:p>
          <a:p>
            <a:r>
              <a:rPr lang="fr-CH" dirty="0" smtClean="0"/>
              <a:t>----</a:t>
            </a:r>
            <a:r>
              <a:rPr lang="en-US" sz="1200" kern="1200" dirty="0" smtClean="0">
                <a:solidFill>
                  <a:schemeClr val="tx1"/>
                </a:solidFill>
                <a:effectLst/>
                <a:latin typeface="+mn-lt"/>
                <a:ea typeface="+mn-ea"/>
                <a:cs typeface="+mn-cs"/>
              </a:rPr>
              <a:t>Sample of 48 countries for 79 3-digit industries for each one of 10 pollutants to estimate bilateral trade and the PCI of imports in a gravity framework, decomposing  the total PCI into three components: a “deep” determinant (normalized to one) captured by the traditional variables in the gravity model (distance and dummy variables) unrelated to differences in endowments and to differences in environmental policies. Control</a:t>
            </a:r>
            <a:r>
              <a:rPr lang="en-US" sz="1200" kern="1200" baseline="0" dirty="0" smtClean="0">
                <a:solidFill>
                  <a:schemeClr val="tx1"/>
                </a:solidFill>
                <a:effectLst/>
                <a:latin typeface="+mn-lt"/>
                <a:ea typeface="+mn-ea"/>
                <a:cs typeface="+mn-cs"/>
              </a:rPr>
              <a:t> for </a:t>
            </a:r>
            <a:r>
              <a:rPr lang="en-US" sz="1200" kern="1200" baseline="0" dirty="0" err="1" smtClean="0">
                <a:solidFill>
                  <a:schemeClr val="tx1"/>
                </a:solidFill>
                <a:effectLst/>
                <a:latin typeface="+mn-lt"/>
                <a:ea typeface="+mn-ea"/>
                <a:cs typeface="+mn-cs"/>
              </a:rPr>
              <a:t>endogeneity</a:t>
            </a:r>
            <a:r>
              <a:rPr lang="en-US" sz="1200" kern="1200" baseline="0" dirty="0" smtClean="0">
                <a:solidFill>
                  <a:schemeClr val="tx1"/>
                </a:solidFill>
                <a:effectLst/>
                <a:latin typeface="+mn-lt"/>
                <a:ea typeface="+mn-ea"/>
                <a:cs typeface="+mn-cs"/>
              </a:rPr>
              <a:t> of environment policy (captured by the lead content of gasoline, but have to use US emission coefficients---except for SO2.</a:t>
            </a:r>
            <a:endParaRPr lang="fr-CH" dirty="0" smtClean="0"/>
          </a:p>
          <a:p>
            <a:endParaRPr lang="fr-CH" dirty="0" smtClean="0"/>
          </a:p>
          <a:p>
            <a:r>
              <a:rPr lang="fr-CH" dirty="0" smtClean="0"/>
              <a:t>---figure </a:t>
            </a:r>
            <a:r>
              <a:rPr lang="fr-CH" dirty="0" err="1" smtClean="0"/>
              <a:t>above</a:t>
            </a:r>
            <a:r>
              <a:rPr lang="fr-CH" dirty="0" smtClean="0"/>
              <a:t> </a:t>
            </a:r>
            <a:r>
              <a:rPr lang="fr-CH" dirty="0" err="1" smtClean="0"/>
              <a:t>decomposes</a:t>
            </a:r>
            <a:r>
              <a:rPr lang="fr-CH" dirty="0" smtClean="0"/>
              <a:t> </a:t>
            </a:r>
            <a:r>
              <a:rPr lang="en-GB" sz="1200" kern="1200" dirty="0" smtClean="0">
                <a:solidFill>
                  <a:schemeClr val="tx1"/>
                </a:solidFill>
                <a:effectLst/>
                <a:latin typeface="+mn-lt"/>
                <a:ea typeface="+mn-ea"/>
                <a:cs typeface="+mn-cs"/>
              </a:rPr>
              <a:t>the contribution of the PH and FE effects to the total PCI where for each pollutant. The total (TOT) PCI is given by 1+TOT= (1+FE)(1+PH)  where “1” is the share of PCI that is unrelated to differences in environmental policies or to differences in endowments. </a:t>
            </a:r>
          </a:p>
          <a:p>
            <a:r>
              <a:rPr lang="en-US" sz="1200" kern="1200" dirty="0" smtClean="0">
                <a:solidFill>
                  <a:schemeClr val="tx1"/>
                </a:solidFill>
                <a:effectLst/>
                <a:latin typeface="+mn-lt"/>
                <a:ea typeface="+mn-ea"/>
                <a:cs typeface="+mn-cs"/>
              </a:rPr>
              <a:t>	As expected, the PH effect is almost always positive and the FE effect is negative. For four out of 10 pollutants the PHH is vindicated. </a:t>
            </a:r>
          </a:p>
          <a:p>
            <a:r>
              <a:rPr lang="en-US" sz="1200" kern="1200" dirty="0" smtClean="0">
                <a:solidFill>
                  <a:schemeClr val="tx1"/>
                </a:solidFill>
                <a:effectLst/>
                <a:latin typeface="+mn-lt"/>
                <a:ea typeface="+mn-ea"/>
                <a:cs typeface="+mn-cs"/>
              </a:rPr>
              <a:t>	..but the net contribution of these effects is always small, between 5% and 10% of the total effect </a:t>
            </a:r>
          </a:p>
          <a:p>
            <a:r>
              <a:rPr lang="en-US" sz="1200" kern="1200" dirty="0" smtClean="0">
                <a:solidFill>
                  <a:schemeClr val="tx1"/>
                </a:solidFill>
                <a:effectLst/>
                <a:latin typeface="+mn-lt"/>
                <a:ea typeface="+mn-ea"/>
                <a:cs typeface="+mn-cs"/>
              </a:rPr>
              <a:t>	Even though the FE and PH effects are important in North-South (NS) and SN trade, much trade is accounted for by intra-regional NN trade among Northern countries. However, with increase in SS trade in recent years, the contribution of the PHH to the PCI would be expected to increase. </a:t>
            </a:r>
            <a:endParaRPr lang="fr-CH"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Note that by concentrating on one country, usually the US (e.g. </a:t>
            </a:r>
            <a:r>
              <a:rPr lang="en-US" sz="1200" kern="1200" dirty="0" err="1" smtClean="0">
                <a:solidFill>
                  <a:schemeClr val="tx1"/>
                </a:solidFill>
                <a:effectLst/>
                <a:latin typeface="+mn-lt"/>
                <a:ea typeface="+mn-ea"/>
                <a:cs typeface="+mn-cs"/>
              </a:rPr>
              <a:t>Ederington</a:t>
            </a:r>
            <a:r>
              <a:rPr lang="en-US" sz="1200" kern="1200" dirty="0" smtClean="0">
                <a:solidFill>
                  <a:schemeClr val="tx1"/>
                </a:solidFill>
                <a:effectLst/>
                <a:latin typeface="+mn-lt"/>
                <a:ea typeface="+mn-ea"/>
                <a:cs typeface="+mn-cs"/>
              </a:rPr>
              <a:t> et al. (2005)), previous estimates were not really testing the hypothesis. </a:t>
            </a:r>
          </a:p>
          <a:p>
            <a:endParaRPr lang="fr-CH" sz="1200" kern="1200" dirty="0" smtClean="0">
              <a:solidFill>
                <a:schemeClr val="tx1"/>
              </a:solidFill>
              <a:effectLst/>
              <a:latin typeface="+mn-lt"/>
              <a:ea typeface="+mn-ea"/>
              <a:cs typeface="+mn-cs"/>
            </a:endParaRPr>
          </a:p>
          <a:p>
            <a:endParaRPr lang="fr-CH" dirty="0" smtClean="0"/>
          </a:p>
        </p:txBody>
      </p:sp>
      <p:sp>
        <p:nvSpPr>
          <p:cNvPr id="4" name="Slide Number Placeholder 3"/>
          <p:cNvSpPr>
            <a:spLocks noGrp="1"/>
          </p:cNvSpPr>
          <p:nvPr>
            <p:ph type="sldNum" sz="quarter" idx="10"/>
          </p:nvPr>
        </p:nvSpPr>
        <p:spPr/>
        <p:txBody>
          <a:bodyPr/>
          <a:lstStyle/>
          <a:p>
            <a:fld id="{7ADF030B-5DF1-4AF1-9623-385CB1E0AC7F}" type="slidenum">
              <a:rPr lang="fr-CH" smtClean="0"/>
              <a:pPr/>
              <a:t>10</a:t>
            </a:fld>
            <a:endParaRPr lang="fr-CH"/>
          </a:p>
        </p:txBody>
      </p:sp>
    </p:spTree>
    <p:extLst>
      <p:ext uri="{BB962C8B-B14F-4D97-AF65-F5344CB8AC3E}">
        <p14:creationId xmlns="" xmlns:p14="http://schemas.microsoft.com/office/powerpoint/2010/main" val="402793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---Next bring in outsourcing with a continuum of goods (</a:t>
            </a:r>
            <a:r>
              <a:rPr lang="en-GB" sz="1200" kern="1200" baseline="0" dirty="0" err="1" smtClean="0">
                <a:solidFill>
                  <a:schemeClr val="tx1"/>
                </a:solidFill>
                <a:effectLst/>
                <a:latin typeface="+mn-lt"/>
                <a:ea typeface="+mn-ea"/>
                <a:cs typeface="+mn-cs"/>
              </a:rPr>
              <a:t>Feenstra</a:t>
            </a:r>
            <a:r>
              <a:rPr lang="en-GB" sz="1200" kern="1200" baseline="0" dirty="0" smtClean="0">
                <a:solidFill>
                  <a:schemeClr val="tx1"/>
                </a:solidFill>
                <a:effectLst/>
                <a:latin typeface="+mn-lt"/>
                <a:ea typeface="+mn-ea"/>
                <a:cs typeface="+mn-cs"/>
              </a:rPr>
              <a:t>-Hanson (2006). As shown by Dean and Lovely (2010), FDI that goes towards exporting activities (as in the case of China where much FDI goes to export-processing zones) will lower the cost of capital leading S to shift production of activities towards less pollution-intensive goods.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Panel estimate evidence in China </a:t>
            </a:r>
            <a:r>
              <a:rPr lang="en-US" sz="1200" kern="1200" dirty="0" smtClean="0">
                <a:solidFill>
                  <a:schemeClr val="tx1"/>
                </a:solidFill>
                <a:effectLst/>
                <a:latin typeface="+mn-lt"/>
                <a:ea typeface="+mn-ea"/>
                <a:cs typeface="+mn-cs"/>
              </a:rPr>
              <a:t>(1995-2004) ---in first-difference that control for </a:t>
            </a:r>
            <a:r>
              <a:rPr lang="en-US" sz="1200" kern="1200" dirty="0" err="1" smtClean="0">
                <a:solidFill>
                  <a:schemeClr val="tx1"/>
                </a:solidFill>
                <a:effectLst/>
                <a:latin typeface="+mn-lt"/>
                <a:ea typeface="+mn-ea"/>
                <a:cs typeface="+mn-cs"/>
              </a:rPr>
              <a:t>endogeneity</a:t>
            </a:r>
            <a:r>
              <a:rPr lang="en-US" sz="1200" kern="1200" dirty="0" smtClean="0">
                <a:solidFill>
                  <a:schemeClr val="tx1"/>
                </a:solidFill>
                <a:effectLst/>
                <a:latin typeface="+mn-lt"/>
                <a:ea typeface="+mn-ea"/>
                <a:cs typeface="+mn-cs"/>
              </a:rPr>
              <a:t> of the share of processing trade in overall trade and other factors (capital intensity, labor intensity, income, tariffs, barter terms-of-trade) ---</a:t>
            </a:r>
            <a:r>
              <a:rPr lang="en-GB" sz="1200" kern="1200" baseline="0" dirty="0" smtClean="0">
                <a:solidFill>
                  <a:schemeClr val="tx1"/>
                </a:solidFill>
                <a:effectLst/>
                <a:latin typeface="+mn-lt"/>
                <a:ea typeface="+mn-ea"/>
                <a:cs typeface="+mn-cs"/>
              </a:rPr>
              <a:t> is coherent with this framework. P</a:t>
            </a:r>
            <a:r>
              <a:rPr lang="en-US" sz="1200" kern="1200" dirty="0" err="1" smtClean="0">
                <a:solidFill>
                  <a:schemeClr val="tx1"/>
                </a:solidFill>
                <a:effectLst/>
                <a:latin typeface="+mn-lt"/>
                <a:ea typeface="+mn-ea"/>
                <a:cs typeface="+mn-cs"/>
              </a:rPr>
              <a:t>ollution</a:t>
            </a:r>
            <a:r>
              <a:rPr lang="en-US" sz="1200" kern="1200" dirty="0" smtClean="0">
                <a:solidFill>
                  <a:schemeClr val="tx1"/>
                </a:solidFill>
                <a:effectLst/>
                <a:latin typeface="+mn-lt"/>
                <a:ea typeface="+mn-ea"/>
                <a:cs typeface="+mn-cs"/>
              </a:rPr>
              <a:t>-intensity is inversely correlated with the share of processing trade.  While the sample is small (36 observations), their results support the importance of several channels in the debate.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Kuznets effects appear to be significant (lower pollution intensity is associated with income growth).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Tariff reductions (entry into WTO and a decline in tariff protection of 75 percent) are positively associated with reductions in the  pollution intensity of exports.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Results also support the role of FDI in reducing the pollution-intensity of Chinese trade.  The pollution intensity of exports is lower the larger the share of processing exports and the larger is the share of FDI in total investment.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suggestive evidence could reflect </a:t>
            </a:r>
            <a:r>
              <a:rPr lang="en-US" sz="1200" kern="1200" dirty="0" err="1" smtClean="0">
                <a:solidFill>
                  <a:schemeClr val="tx1"/>
                </a:solidFill>
                <a:effectLst/>
                <a:latin typeface="+mn-lt"/>
                <a:ea typeface="+mn-ea"/>
                <a:cs typeface="+mn-cs"/>
              </a:rPr>
              <a:t>fhat</a:t>
            </a:r>
            <a:r>
              <a:rPr lang="en-US" sz="1200" kern="1200" dirty="0" smtClean="0">
                <a:solidFill>
                  <a:schemeClr val="tx1"/>
                </a:solidFill>
                <a:effectLst/>
                <a:latin typeface="+mn-lt"/>
                <a:ea typeface="+mn-ea"/>
                <a:cs typeface="+mn-cs"/>
              </a:rPr>
              <a:t>, over the period, foreign investors brought greener technologies than their local counterparts. </a:t>
            </a:r>
            <a:endParaRPr lang="fr-CH" dirty="0"/>
          </a:p>
        </p:txBody>
      </p:sp>
      <p:sp>
        <p:nvSpPr>
          <p:cNvPr id="4" name="Slide Number Placeholder 3"/>
          <p:cNvSpPr>
            <a:spLocks noGrp="1"/>
          </p:cNvSpPr>
          <p:nvPr>
            <p:ph type="sldNum" sz="quarter" idx="10"/>
          </p:nvPr>
        </p:nvSpPr>
        <p:spPr/>
        <p:txBody>
          <a:bodyPr/>
          <a:lstStyle/>
          <a:p>
            <a:fld id="{7ADF030B-5DF1-4AF1-9623-385CB1E0AC7F}" type="slidenum">
              <a:rPr lang="fr-CH" smtClean="0"/>
              <a:pPr/>
              <a:t>11</a:t>
            </a:fld>
            <a:endParaRPr lang="fr-CH"/>
          </a:p>
        </p:txBody>
      </p:sp>
    </p:spTree>
    <p:extLst>
      <p:ext uri="{BB962C8B-B14F-4D97-AF65-F5344CB8AC3E}">
        <p14:creationId xmlns="" xmlns:p14="http://schemas.microsoft.com/office/powerpoint/2010/main" val="2332419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Throughout the Kyoto Protocol (KP) negotiation period (1990-2008), CO2 emission transfers from developing to developed countries through trade were 1.2Gt, an estimate that exceeded the target KP1 emission reductions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Euclid Symbol"/>
              </a:rPr>
              <a:t> </a:t>
            </a:r>
            <a:r>
              <a:rPr lang="en-US" sz="1200" kern="1200" dirty="0" smtClean="0">
                <a:solidFill>
                  <a:schemeClr val="tx1"/>
                </a:solidFill>
                <a:effectLst/>
                <a:latin typeface="+mn-lt"/>
                <a:ea typeface="+mn-ea"/>
                <a:cs typeface="+mn-cs"/>
              </a:rPr>
              <a:t>Annex B countries have continued to contribute to the growth in emissions. Any</a:t>
            </a:r>
            <a:r>
              <a:rPr lang="en-US" sz="1200" kern="1200" baseline="0" dirty="0" smtClean="0">
                <a:solidFill>
                  <a:schemeClr val="tx1"/>
                </a:solidFill>
                <a:effectLst/>
                <a:latin typeface="+mn-lt"/>
                <a:ea typeface="+mn-ea"/>
                <a:cs typeface="+mn-cs"/>
              </a:rPr>
              <a:t> cap on emissions should be on consumption not ‘territorial based’ as under KP1.</a:t>
            </a:r>
            <a:r>
              <a:rPr lang="en-US" sz="1200" kern="1200" dirty="0" smtClean="0">
                <a:solidFill>
                  <a:schemeClr val="tx1"/>
                </a:solidFill>
                <a:effectLst/>
                <a:latin typeface="+mn-lt"/>
                <a:ea typeface="+mn-ea"/>
                <a:cs typeface="+mn-cs"/>
              </a:rPr>
              <a:t> </a:t>
            </a:r>
            <a:endParaRPr lang="fr-CH" dirty="0"/>
          </a:p>
        </p:txBody>
      </p:sp>
      <p:sp>
        <p:nvSpPr>
          <p:cNvPr id="4" name="Slide Number Placeholder 3"/>
          <p:cNvSpPr>
            <a:spLocks noGrp="1"/>
          </p:cNvSpPr>
          <p:nvPr>
            <p:ph type="sldNum" sz="quarter" idx="10"/>
          </p:nvPr>
        </p:nvSpPr>
        <p:spPr/>
        <p:txBody>
          <a:bodyPr/>
          <a:lstStyle/>
          <a:p>
            <a:fld id="{7ADF030B-5DF1-4AF1-9623-385CB1E0AC7F}" type="slidenum">
              <a:rPr lang="fr-CH" smtClean="0"/>
              <a:pPr/>
              <a:t>12</a:t>
            </a:fld>
            <a:endParaRPr lang="fr-CH"/>
          </a:p>
        </p:txBody>
      </p:sp>
    </p:spTree>
    <p:extLst>
      <p:ext uri="{BB962C8B-B14F-4D97-AF65-F5344CB8AC3E}">
        <p14:creationId xmlns="" xmlns:p14="http://schemas.microsoft.com/office/powerpoint/2010/main" val="2320024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7ADF030B-5DF1-4AF1-9623-385CB1E0AC7F}" type="slidenum">
              <a:rPr lang="fr-CH" smtClean="0"/>
              <a:pPr/>
              <a:t>14</a:t>
            </a:fld>
            <a:endParaRPr lang="fr-CH"/>
          </a:p>
        </p:txBody>
      </p:sp>
    </p:spTree>
    <p:extLst>
      <p:ext uri="{BB962C8B-B14F-4D97-AF65-F5344CB8AC3E}">
        <p14:creationId xmlns="" xmlns:p14="http://schemas.microsoft.com/office/powerpoint/2010/main" val="4027938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700C9D3-FF58-44D2-95C6-1EDCA8B5303D}" type="datetime1">
              <a:rPr lang="fr-CH" smtClean="0"/>
              <a:pPr/>
              <a:t>12.06.2012</a:t>
            </a:fld>
            <a:endParaRPr lang="fr-CH"/>
          </a:p>
        </p:txBody>
      </p:sp>
      <p:sp>
        <p:nvSpPr>
          <p:cNvPr id="17" name="Footer Placeholder 16"/>
          <p:cNvSpPr>
            <a:spLocks noGrp="1"/>
          </p:cNvSpPr>
          <p:nvPr>
            <p:ph type="ftr" sz="quarter" idx="11"/>
          </p:nvPr>
        </p:nvSpPr>
        <p:spPr>
          <a:xfrm>
            <a:off x="2085393" y="236541"/>
            <a:ext cx="5867400" cy="365125"/>
          </a:xfrm>
        </p:spPr>
        <p:txBody>
          <a:bodyPr/>
          <a:lstStyle>
            <a:lvl1pPr algn="r">
              <a:defRPr>
                <a:solidFill>
                  <a:schemeClr val="tx2"/>
                </a:solidFill>
              </a:defRPr>
            </a:lvl1pPr>
          </a:lstStyle>
          <a:p>
            <a:endParaRPr lang="fr-CH"/>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7099CBF-BFA1-4D6A-BDEE-91B5D60DAAF8}" type="slidenum">
              <a:rPr lang="fr-CH" smtClean="0"/>
              <a:pPr/>
              <a:t>‹N°›</a:t>
            </a:fld>
            <a:endParaRPr lang="fr-C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A8A3CD-EFC2-4201-85CC-AB0849927C57}" type="datetime1">
              <a:rPr lang="fr-CH" smtClean="0"/>
              <a:pPr/>
              <a:t>12.06.2012</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D7099CBF-BFA1-4D6A-BDEE-91B5D60DAAF8}"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5"/>
            <a:ext cx="2209800" cy="365125"/>
          </a:xfrm>
        </p:spPr>
        <p:txBody>
          <a:bodyPr/>
          <a:lstStyle/>
          <a:p>
            <a:fld id="{5447B169-4890-4E8B-AAD4-E25A9E519EF8}" type="datetime1">
              <a:rPr lang="fr-CH" smtClean="0"/>
              <a:pPr/>
              <a:t>12.06.2012</a:t>
            </a:fld>
            <a:endParaRPr lang="fr-CH"/>
          </a:p>
        </p:txBody>
      </p:sp>
      <p:sp>
        <p:nvSpPr>
          <p:cNvPr id="5" name="Footer Placeholder 4"/>
          <p:cNvSpPr>
            <a:spLocks noGrp="1"/>
          </p:cNvSpPr>
          <p:nvPr>
            <p:ph type="ftr" sz="quarter" idx="11"/>
          </p:nvPr>
        </p:nvSpPr>
        <p:spPr>
          <a:xfrm>
            <a:off x="457201" y="6248210"/>
            <a:ext cx="5573483" cy="365125"/>
          </a:xfrm>
        </p:spPr>
        <p:txBody>
          <a:bodyPr/>
          <a:lstStyle/>
          <a:p>
            <a:endParaRPr lang="fr-CH"/>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9" y="144463"/>
            <a:ext cx="533400" cy="244476"/>
          </a:xfrm>
        </p:spPr>
        <p:txBody>
          <a:bodyPr/>
          <a:lstStyle/>
          <a:p>
            <a:fld id="{D7099CBF-BFA1-4D6A-BDEE-91B5D60DAAF8}" type="slidenum">
              <a:rPr lang="fr-CH" smtClean="0"/>
              <a:pPr/>
              <a:t>‹N°›</a:t>
            </a:fld>
            <a:endParaRPr lang="fr-CH"/>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A9B121B-9D68-404C-A5BB-E61C9B8B3A78}" type="datetime1">
              <a:rPr lang="fr-CH" smtClean="0"/>
              <a:pPr/>
              <a:t>12.06.2012</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7099CBF-BFA1-4D6A-BDEE-91B5D60DAAF8}" type="slidenum">
              <a:rPr lang="fr-CH" smtClean="0"/>
              <a:pPr/>
              <a:t>‹N°›</a:t>
            </a:fld>
            <a:endParaRPr lang="fr-CH"/>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4"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1E6C6E3-5830-4FC3-87C9-F2CC670DDEFB}" type="datetime1">
              <a:rPr lang="fr-CH" smtClean="0"/>
              <a:pPr/>
              <a:t>12.06.2012</a:t>
            </a:fld>
            <a:endParaRPr lang="fr-CH"/>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7099CBF-BFA1-4D6A-BDEE-91B5D60DAAF8}" type="slidenum">
              <a:rPr lang="fr-CH" smtClean="0"/>
              <a:pPr/>
              <a:t>‹N°›</a:t>
            </a:fld>
            <a:endParaRPr lang="fr-CH"/>
          </a:p>
        </p:txBody>
      </p:sp>
      <p:sp>
        <p:nvSpPr>
          <p:cNvPr id="14" name="Footer Placeholder 13"/>
          <p:cNvSpPr>
            <a:spLocks noGrp="1"/>
          </p:cNvSpPr>
          <p:nvPr>
            <p:ph type="ftr" sz="quarter" idx="12"/>
          </p:nvPr>
        </p:nvSpPr>
        <p:spPr/>
        <p:txBody>
          <a:bodyPr/>
          <a:lstStyle/>
          <a:p>
            <a:endParaRPr lang="fr-C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1193B02-4B90-4797-8747-7017C9F73133}" type="datetime1">
              <a:rPr lang="fr-CH" smtClean="0"/>
              <a:pPr/>
              <a:t>12.06.2012</a:t>
            </a:fld>
            <a:endParaRPr lang="fr-CH"/>
          </a:p>
        </p:txBody>
      </p:sp>
      <p:sp>
        <p:nvSpPr>
          <p:cNvPr id="10" name="Slide Number Placeholder 9"/>
          <p:cNvSpPr>
            <a:spLocks noGrp="1"/>
          </p:cNvSpPr>
          <p:nvPr>
            <p:ph type="sldNum" sz="quarter" idx="16"/>
          </p:nvPr>
        </p:nvSpPr>
        <p:spPr/>
        <p:txBody>
          <a:bodyPr rtlCol="0"/>
          <a:lstStyle/>
          <a:p>
            <a:fld id="{D7099CBF-BFA1-4D6A-BDEE-91B5D60DAAF8}" type="slidenum">
              <a:rPr lang="fr-CH" smtClean="0"/>
              <a:pPr/>
              <a:t>‹N°›</a:t>
            </a:fld>
            <a:endParaRPr lang="fr-CH"/>
          </a:p>
        </p:txBody>
      </p:sp>
      <p:sp>
        <p:nvSpPr>
          <p:cNvPr id="12" name="Footer Placeholder 11"/>
          <p:cNvSpPr>
            <a:spLocks noGrp="1"/>
          </p:cNvSpPr>
          <p:nvPr>
            <p:ph type="ftr" sz="quarter" idx="17"/>
          </p:nvPr>
        </p:nvSpPr>
        <p:spPr/>
        <p:txBody>
          <a:bodyPr rtlCol="0"/>
          <a:lstStyle/>
          <a:p>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E68808F-A835-4009-B6D7-7E164F15DAB0}" type="datetime1">
              <a:rPr lang="fr-CH" smtClean="0"/>
              <a:pPr/>
              <a:t>12.06.2012</a:t>
            </a:fld>
            <a:endParaRPr lang="fr-CH"/>
          </a:p>
        </p:txBody>
      </p:sp>
      <p:sp>
        <p:nvSpPr>
          <p:cNvPr id="12" name="Slide Number Placeholder 11"/>
          <p:cNvSpPr>
            <a:spLocks noGrp="1"/>
          </p:cNvSpPr>
          <p:nvPr>
            <p:ph type="sldNum" sz="quarter" idx="16"/>
          </p:nvPr>
        </p:nvSpPr>
        <p:spPr/>
        <p:txBody>
          <a:bodyPr rtlCol="0"/>
          <a:lstStyle/>
          <a:p>
            <a:fld id="{D7099CBF-BFA1-4D6A-BDEE-91B5D60DAAF8}" type="slidenum">
              <a:rPr lang="fr-CH" smtClean="0"/>
              <a:pPr/>
              <a:t>‹N°›</a:t>
            </a:fld>
            <a:endParaRPr lang="fr-CH"/>
          </a:p>
        </p:txBody>
      </p:sp>
      <p:sp>
        <p:nvSpPr>
          <p:cNvPr id="14" name="Footer Placeholder 13"/>
          <p:cNvSpPr>
            <a:spLocks noGrp="1"/>
          </p:cNvSpPr>
          <p:nvPr>
            <p:ph type="ftr" sz="quarter" idx="17"/>
          </p:nvPr>
        </p:nvSpPr>
        <p:spPr/>
        <p:txBody>
          <a:bodyPr rtlCol="0"/>
          <a:lstStyle/>
          <a:p>
            <a:endParaRPr lang="fr-CH"/>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65571A-6341-4EFB-B1E6-6B7714C39429}" type="datetime1">
              <a:rPr lang="fr-CH" smtClean="0"/>
              <a:pPr/>
              <a:t>12.06.2012</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7099CBF-BFA1-4D6A-BDEE-91B5D60DAAF8}"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9EC8B-CD60-412B-B63E-69039C4F03A4}" type="datetime1">
              <a:rPr lang="fr-CH" smtClean="0"/>
              <a:pPr/>
              <a:t>12.06.2012</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7099CBF-BFA1-4D6A-BDEE-91B5D60DAAF8}"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88046D-5546-4D05-AE5B-478D8917D9FA}" type="datetime1">
              <a:rPr lang="fr-CH" smtClean="0"/>
              <a:pPr/>
              <a:t>12.06.2012</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7099CBF-BFA1-4D6A-BDEE-91B5D60DAAF8}" type="slidenum">
              <a:rPr lang="fr-CH" smtClean="0"/>
              <a:pPr/>
              <a:t>‹N°›</a:t>
            </a:fld>
            <a:endParaRPr lang="fr-CH"/>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3"/>
            <a:ext cx="2667000" cy="365125"/>
          </a:xfrm>
        </p:spPr>
        <p:txBody>
          <a:bodyPr rtlCol="0"/>
          <a:lstStyle/>
          <a:p>
            <a:fld id="{90A8CA5E-C72A-4A69-88FB-FC87FC1AE10F}" type="datetime1">
              <a:rPr lang="fr-CH" smtClean="0"/>
              <a:pPr/>
              <a:t>12.06.2012</a:t>
            </a:fld>
            <a:endParaRPr lang="fr-CH"/>
          </a:p>
        </p:txBody>
      </p:sp>
      <p:sp>
        <p:nvSpPr>
          <p:cNvPr id="13" name="Slide Number Placeholder 12"/>
          <p:cNvSpPr>
            <a:spLocks noGrp="1"/>
          </p:cNvSpPr>
          <p:nvPr>
            <p:ph type="sldNum" sz="quarter" idx="11"/>
          </p:nvPr>
        </p:nvSpPr>
        <p:spPr>
          <a:xfrm>
            <a:off x="0" y="4667251"/>
            <a:ext cx="1447800" cy="663578"/>
          </a:xfrm>
        </p:spPr>
        <p:txBody>
          <a:bodyPr rtlCol="0"/>
          <a:lstStyle>
            <a:lvl1pPr>
              <a:defRPr sz="2800"/>
            </a:lvl1pPr>
          </a:lstStyle>
          <a:p>
            <a:fld id="{D7099CBF-BFA1-4D6A-BDEE-91B5D60DAAF8}" type="slidenum">
              <a:rPr lang="fr-CH" smtClean="0"/>
              <a:pPr/>
              <a:t>‹N°›</a:t>
            </a:fld>
            <a:endParaRPr lang="fr-CH"/>
          </a:p>
        </p:txBody>
      </p:sp>
      <p:sp>
        <p:nvSpPr>
          <p:cNvPr id="14" name="Footer Placeholder 13"/>
          <p:cNvSpPr>
            <a:spLocks noGrp="1"/>
          </p:cNvSpPr>
          <p:nvPr>
            <p:ph type="ftr" sz="quarter" idx="12"/>
          </p:nvPr>
        </p:nvSpPr>
        <p:spPr>
          <a:xfrm>
            <a:off x="1600200" y="6248209"/>
            <a:ext cx="4572000" cy="365125"/>
          </a:xfrm>
        </p:spPr>
        <p:txBody>
          <a:bodyPr rtlCol="0"/>
          <a:lstStyle/>
          <a:p>
            <a:endParaRPr lang="fr-CH"/>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3"/>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DF1A647-FF14-4B40-BB09-98C678A7D179}" type="datetime1">
              <a:rPr lang="fr-CH" smtClean="0"/>
              <a:pPr/>
              <a:t>12.06.2012</a:t>
            </a:fld>
            <a:endParaRPr lang="fr-CH"/>
          </a:p>
        </p:txBody>
      </p:sp>
      <p:sp>
        <p:nvSpPr>
          <p:cNvPr id="3" name="Footer Placeholder 2"/>
          <p:cNvSpPr>
            <a:spLocks noGrp="1"/>
          </p:cNvSpPr>
          <p:nvPr>
            <p:ph type="ftr" sz="quarter" idx="3"/>
          </p:nvPr>
        </p:nvSpPr>
        <p:spPr>
          <a:xfrm>
            <a:off x="609601" y="6248209"/>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CH"/>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7099CBF-BFA1-4D6A-BDEE-91B5D60DAAF8}" type="slidenum">
              <a:rPr lang="fr-CH" smtClean="0"/>
              <a:pPr/>
              <a:t>‹N°›</a:t>
            </a:fld>
            <a:endParaRPr lang="fr-CH"/>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365104"/>
            <a:ext cx="6400800" cy="766936"/>
          </a:xfrm>
        </p:spPr>
        <p:txBody>
          <a:bodyPr>
            <a:normAutofit fontScale="92500" lnSpcReduction="20000"/>
          </a:bodyPr>
          <a:lstStyle/>
          <a:p>
            <a:pPr algn="ctr"/>
            <a:r>
              <a:rPr lang="fr-CH" dirty="0" smtClean="0"/>
              <a:t>Jaime de Melo</a:t>
            </a:r>
          </a:p>
          <a:p>
            <a:pPr algn="ctr"/>
            <a:r>
              <a:rPr lang="fr-CH" dirty="0" smtClean="0"/>
              <a:t>FERDI and UNIVERSITY of </a:t>
            </a:r>
            <a:r>
              <a:rPr lang="fr-CH" dirty="0"/>
              <a:t>Geneva </a:t>
            </a:r>
          </a:p>
        </p:txBody>
      </p:sp>
      <p:sp>
        <p:nvSpPr>
          <p:cNvPr id="6" name="TextBox 5"/>
          <p:cNvSpPr txBox="1"/>
          <p:nvPr/>
        </p:nvSpPr>
        <p:spPr>
          <a:xfrm>
            <a:off x="2411760" y="6197242"/>
            <a:ext cx="6480720" cy="400110"/>
          </a:xfrm>
          <a:prstGeom prst="rect">
            <a:avLst/>
          </a:prstGeom>
          <a:noFill/>
        </p:spPr>
        <p:txBody>
          <a:bodyPr wrap="square" rtlCol="0">
            <a:spAutoFit/>
          </a:bodyPr>
          <a:lstStyle/>
          <a:p>
            <a:r>
              <a:rPr lang="fr-CH" sz="2000" dirty="0" smtClean="0"/>
              <a:t>28</a:t>
            </a:r>
            <a:r>
              <a:rPr lang="fr-CH" sz="2000" baseline="30000" dirty="0" smtClean="0"/>
              <a:t>èmes</a:t>
            </a:r>
            <a:r>
              <a:rPr lang="fr-CH" sz="2000" dirty="0" smtClean="0"/>
              <a:t>  Journées du développement  </a:t>
            </a:r>
            <a:r>
              <a:rPr lang="fr-CH" sz="2000" smtClean="0"/>
              <a:t>ATM , 12-13 Juin 2012</a:t>
            </a:r>
            <a:endParaRPr lang="fr-CH" sz="2000" dirty="0"/>
          </a:p>
        </p:txBody>
      </p:sp>
      <p:sp>
        <p:nvSpPr>
          <p:cNvPr id="10" name="TextBox 9"/>
          <p:cNvSpPr txBox="1"/>
          <p:nvPr/>
        </p:nvSpPr>
        <p:spPr>
          <a:xfrm>
            <a:off x="1835696" y="976660"/>
            <a:ext cx="5832648" cy="2308324"/>
          </a:xfrm>
          <a:prstGeom prst="rect">
            <a:avLst/>
          </a:prstGeom>
          <a:noFill/>
        </p:spPr>
        <p:txBody>
          <a:bodyPr wrap="square" rtlCol="0">
            <a:spAutoFit/>
          </a:bodyPr>
          <a:lstStyle/>
          <a:p>
            <a:pPr algn="ctr"/>
            <a:r>
              <a:rPr lang="fr-CH" sz="3600" dirty="0" smtClean="0"/>
              <a:t>Trade in a Green-</a:t>
            </a:r>
            <a:r>
              <a:rPr lang="fr-CH" sz="3600" dirty="0" err="1" smtClean="0"/>
              <a:t>Growth</a:t>
            </a:r>
            <a:r>
              <a:rPr lang="fr-CH" sz="3600" dirty="0" smtClean="0"/>
              <a:t> </a:t>
            </a:r>
            <a:r>
              <a:rPr lang="fr-CH" sz="3600" dirty="0" err="1" smtClean="0"/>
              <a:t>Development</a:t>
            </a:r>
            <a:r>
              <a:rPr lang="fr-CH" sz="3600" dirty="0" smtClean="0"/>
              <a:t> </a:t>
            </a:r>
            <a:r>
              <a:rPr lang="fr-CH" sz="3600" dirty="0" err="1" smtClean="0"/>
              <a:t>Strategy</a:t>
            </a:r>
            <a:r>
              <a:rPr lang="fr-CH" sz="3600" dirty="0" smtClean="0"/>
              <a:t>:</a:t>
            </a:r>
          </a:p>
          <a:p>
            <a:pPr algn="ctr"/>
            <a:r>
              <a:rPr lang="fr-CH" sz="3600" dirty="0" smtClean="0"/>
              <a:t>Global </a:t>
            </a:r>
            <a:r>
              <a:rPr lang="fr-CH" sz="3600" dirty="0" err="1" smtClean="0"/>
              <a:t>Scale</a:t>
            </a:r>
            <a:r>
              <a:rPr lang="fr-CH" sz="3600" dirty="0" smtClean="0"/>
              <a:t> Issues and Challenges</a:t>
            </a:r>
            <a:endParaRPr lang="fr-CH" sz="3600" dirty="0"/>
          </a:p>
        </p:txBody>
      </p:sp>
    </p:spTree>
    <p:extLst>
      <p:ext uri="{BB962C8B-B14F-4D97-AF65-F5344CB8AC3E}">
        <p14:creationId xmlns="" xmlns:p14="http://schemas.microsoft.com/office/powerpoint/2010/main" val="1140943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D7099CBF-BFA1-4D6A-BDEE-91B5D60DAAF8}" type="slidenum">
              <a:rPr lang="fr-CH" smtClean="0"/>
              <a:pPr/>
              <a:t>10</a:t>
            </a:fld>
            <a:endParaRPr lang="fr-CH"/>
          </a:p>
        </p:txBody>
      </p:sp>
      <p:pic>
        <p:nvPicPr>
          <p:cNvPr id="7" name="Picture 6"/>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75656" y="1556792"/>
            <a:ext cx="5832648" cy="4306977"/>
          </a:xfrm>
          <a:prstGeom prst="rect">
            <a:avLst/>
          </a:prstGeom>
          <a:noFill/>
          <a:ln>
            <a:noFill/>
          </a:ln>
        </p:spPr>
      </p:pic>
      <p:sp>
        <p:nvSpPr>
          <p:cNvPr id="8" name="TextBox 7"/>
          <p:cNvSpPr txBox="1"/>
          <p:nvPr/>
        </p:nvSpPr>
        <p:spPr>
          <a:xfrm>
            <a:off x="899592" y="5805264"/>
            <a:ext cx="6840760" cy="646331"/>
          </a:xfrm>
          <a:prstGeom prst="rect">
            <a:avLst/>
          </a:prstGeom>
          <a:noFill/>
        </p:spPr>
        <p:txBody>
          <a:bodyPr wrap="square" rtlCol="0">
            <a:spAutoFit/>
          </a:bodyPr>
          <a:lstStyle/>
          <a:p>
            <a:r>
              <a:rPr lang="en-US" dirty="0"/>
              <a:t>TOT is the sum of the FE and PH effect expressed as a percentage of the PCI attributed to the fundamental determinants of bilateral trade</a:t>
            </a:r>
            <a:r>
              <a:rPr lang="en-US" dirty="0" smtClean="0"/>
              <a:t>.</a:t>
            </a:r>
            <a:endParaRPr lang="fr-CH" dirty="0"/>
          </a:p>
        </p:txBody>
      </p:sp>
      <p:sp>
        <p:nvSpPr>
          <p:cNvPr id="9" name="Title 1"/>
          <p:cNvSpPr>
            <a:spLocks noGrp="1"/>
          </p:cNvSpPr>
          <p:nvPr>
            <p:ph type="title"/>
          </p:nvPr>
        </p:nvSpPr>
        <p:spPr>
          <a:xfrm>
            <a:off x="35496" y="134144"/>
            <a:ext cx="9145016" cy="990600"/>
          </a:xfrm>
        </p:spPr>
        <p:txBody>
          <a:bodyPr>
            <a:noAutofit/>
          </a:bodyPr>
          <a:lstStyle/>
          <a:p>
            <a:pPr algn="ctr"/>
            <a:r>
              <a:rPr lang="fr-CH" sz="2800" dirty="0" smtClean="0"/>
              <a:t>Pollution Content of Imports (PCI): N=48; 79 3-digit industries</a:t>
            </a:r>
            <a:br>
              <a:rPr lang="fr-CH" sz="2800" dirty="0" smtClean="0"/>
            </a:br>
            <a:r>
              <a:rPr lang="fr-CH" sz="2800" dirty="0" smtClean="0"/>
              <a:t>(</a:t>
            </a:r>
            <a:r>
              <a:rPr lang="fr-CH" sz="2800" dirty="0" err="1" smtClean="0"/>
              <a:t>Grether</a:t>
            </a:r>
            <a:r>
              <a:rPr lang="fr-CH" sz="2800" dirty="0" smtClean="0"/>
              <a:t> et al. 2012)</a:t>
            </a:r>
            <a:endParaRPr lang="fr-CH" sz="2800" dirty="0"/>
          </a:p>
        </p:txBody>
      </p:sp>
    </p:spTree>
    <p:extLst>
      <p:ext uri="{BB962C8B-B14F-4D97-AF65-F5344CB8AC3E}">
        <p14:creationId xmlns="" xmlns:p14="http://schemas.microsoft.com/office/powerpoint/2010/main" val="1280629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85000" lnSpcReduction="20000"/>
          </a:bodyPr>
          <a:lstStyle/>
          <a:p>
            <a:fld id="{D7099CBF-BFA1-4D6A-BDEE-91B5D60DAAF8}" type="slidenum">
              <a:rPr lang="fr-CH" smtClean="0"/>
              <a:pPr/>
              <a:t>11</a:t>
            </a:fld>
            <a:endParaRPr lang="fr-CH"/>
          </a:p>
        </p:txBody>
      </p:sp>
      <p:pic>
        <p:nvPicPr>
          <p:cNvPr id="6" name="Picture 5"/>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47664" y="1628801"/>
            <a:ext cx="5832648" cy="3960440"/>
          </a:xfrm>
          <a:prstGeom prst="rect">
            <a:avLst/>
          </a:prstGeom>
          <a:noFill/>
          <a:ln>
            <a:noFill/>
          </a:ln>
        </p:spPr>
      </p:pic>
      <p:sp>
        <p:nvSpPr>
          <p:cNvPr id="7" name="TextBox 6"/>
          <p:cNvSpPr txBox="1"/>
          <p:nvPr/>
        </p:nvSpPr>
        <p:spPr>
          <a:xfrm>
            <a:off x="395536" y="5517232"/>
            <a:ext cx="8280920" cy="1200329"/>
          </a:xfrm>
          <a:prstGeom prst="rect">
            <a:avLst/>
          </a:prstGeom>
          <a:noFill/>
        </p:spPr>
        <p:txBody>
          <a:bodyPr wrap="square" rtlCol="0">
            <a:spAutoFit/>
          </a:bodyPr>
          <a:lstStyle/>
          <a:p>
            <a:r>
              <a:rPr lang="en-US" dirty="0" smtClean="0"/>
              <a:t>Processing trade (i.e. EPZ trade) is  less pollution-intensive than traditional trade. Coherent with </a:t>
            </a:r>
            <a:r>
              <a:rPr lang="en-US" dirty="0" err="1" smtClean="0"/>
              <a:t>Feenstra</a:t>
            </a:r>
            <a:r>
              <a:rPr lang="en-US" dirty="0" smtClean="0"/>
              <a:t>-Hanson model. With trade in intermediates, FDI leads to less pollution as cost of capital </a:t>
            </a:r>
            <a:r>
              <a:rPr lang="en-US" dirty="0" smtClean="0">
                <a:sym typeface="Symbol"/>
              </a:rPr>
              <a:t>  shift along continuum towards production of less pollution-intensive intermediates</a:t>
            </a:r>
            <a:r>
              <a:rPr lang="en-US" dirty="0" smtClean="0"/>
              <a:t> </a:t>
            </a:r>
            <a:endParaRPr lang="fr-CH" dirty="0"/>
          </a:p>
        </p:txBody>
      </p:sp>
      <p:sp>
        <p:nvSpPr>
          <p:cNvPr id="8" name="Title 1"/>
          <p:cNvSpPr>
            <a:spLocks noGrp="1"/>
          </p:cNvSpPr>
          <p:nvPr>
            <p:ph type="title"/>
          </p:nvPr>
        </p:nvSpPr>
        <p:spPr>
          <a:xfrm>
            <a:off x="35496" y="134144"/>
            <a:ext cx="9145016" cy="990600"/>
          </a:xfrm>
        </p:spPr>
        <p:txBody>
          <a:bodyPr>
            <a:noAutofit/>
          </a:bodyPr>
          <a:lstStyle/>
          <a:p>
            <a:pPr algn="ctr"/>
            <a:r>
              <a:rPr lang="fr-CH" sz="2800" dirty="0" smtClean="0"/>
              <a:t>The </a:t>
            </a:r>
            <a:r>
              <a:rPr lang="fr-CH" sz="2800" dirty="0" err="1" smtClean="0"/>
              <a:t>Declining</a:t>
            </a:r>
            <a:r>
              <a:rPr lang="fr-CH" sz="2800" dirty="0" smtClean="0"/>
              <a:t> Pollution </a:t>
            </a:r>
            <a:r>
              <a:rPr lang="fr-CH" sz="2800" dirty="0" err="1" smtClean="0"/>
              <a:t>Intensity</a:t>
            </a:r>
            <a:r>
              <a:rPr lang="fr-CH" sz="2800" dirty="0" smtClean="0"/>
              <a:t> of </a:t>
            </a:r>
            <a:r>
              <a:rPr lang="fr-CH" sz="2800" dirty="0" err="1" smtClean="0"/>
              <a:t>China’s</a:t>
            </a:r>
            <a:r>
              <a:rPr lang="fr-CH" sz="2800" dirty="0" smtClean="0"/>
              <a:t> </a:t>
            </a:r>
            <a:r>
              <a:rPr lang="fr-CH" sz="2800" dirty="0" err="1" smtClean="0"/>
              <a:t>trade</a:t>
            </a:r>
            <a:r>
              <a:rPr lang="fr-CH" sz="2800" dirty="0" smtClean="0"/>
              <a:t> </a:t>
            </a:r>
            <a:br>
              <a:rPr lang="fr-CH" sz="2800" dirty="0" smtClean="0"/>
            </a:br>
            <a:r>
              <a:rPr lang="fr-CH" sz="2800" dirty="0" smtClean="0"/>
              <a:t>(Dean and </a:t>
            </a:r>
            <a:r>
              <a:rPr lang="fr-CH" sz="2800" dirty="0" err="1" smtClean="0"/>
              <a:t>Lovely</a:t>
            </a:r>
            <a:r>
              <a:rPr lang="fr-CH" sz="2800" dirty="0" smtClean="0"/>
              <a:t> (2010))</a:t>
            </a:r>
            <a:endParaRPr lang="fr-CH" sz="2800" dirty="0"/>
          </a:p>
        </p:txBody>
      </p:sp>
    </p:spTree>
    <p:extLst>
      <p:ext uri="{BB962C8B-B14F-4D97-AF65-F5344CB8AC3E}">
        <p14:creationId xmlns="" xmlns:p14="http://schemas.microsoft.com/office/powerpoint/2010/main" val="247395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CH" sz="3600" dirty="0" smtClean="0"/>
              <a:t>‘Virtual Trade’ in </a:t>
            </a:r>
            <a:r>
              <a:rPr lang="fr-CH" sz="3600" dirty="0" err="1" smtClean="0"/>
              <a:t>Carbon</a:t>
            </a:r>
            <a:r>
              <a:rPr lang="fr-CH" sz="3600" dirty="0" smtClean="0"/>
              <a:t/>
            </a:r>
            <a:br>
              <a:rPr lang="fr-CH" sz="3600" dirty="0" smtClean="0"/>
            </a:br>
            <a:r>
              <a:rPr lang="fr-CH" sz="1800" dirty="0" smtClean="0"/>
              <a:t>(Peters et al. 2011)</a:t>
            </a:r>
            <a:endParaRPr lang="fr-CH" sz="1800" dirty="0"/>
          </a:p>
        </p:txBody>
      </p:sp>
      <p:sp>
        <p:nvSpPr>
          <p:cNvPr id="4" name="Slide Number Placeholder 3"/>
          <p:cNvSpPr>
            <a:spLocks noGrp="1"/>
          </p:cNvSpPr>
          <p:nvPr>
            <p:ph type="sldNum" sz="quarter" idx="12"/>
          </p:nvPr>
        </p:nvSpPr>
        <p:spPr/>
        <p:txBody>
          <a:bodyPr>
            <a:normAutofit fontScale="85000" lnSpcReduction="20000"/>
          </a:bodyPr>
          <a:lstStyle/>
          <a:p>
            <a:fld id="{D7099CBF-BFA1-4D6A-BDEE-91B5D60DAAF8}" type="slidenum">
              <a:rPr lang="fr-CH" smtClean="0"/>
              <a:pPr/>
              <a:t>12</a:t>
            </a:fld>
            <a:endParaRPr lang="fr-CH"/>
          </a:p>
        </p:txBody>
      </p:sp>
      <p:pic>
        <p:nvPicPr>
          <p:cNvPr id="5" name="Picture 4"/>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91680" y="1733550"/>
            <a:ext cx="5904656" cy="4647778"/>
          </a:xfrm>
          <a:prstGeom prst="rect">
            <a:avLst/>
          </a:prstGeom>
          <a:noFill/>
          <a:ln>
            <a:noFill/>
          </a:ln>
        </p:spPr>
      </p:pic>
    </p:spTree>
    <p:extLst>
      <p:ext uri="{BB962C8B-B14F-4D97-AF65-F5344CB8AC3E}">
        <p14:creationId xmlns="" xmlns:p14="http://schemas.microsoft.com/office/powerpoint/2010/main" val="1014150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7099CBF-BFA1-4D6A-BDEE-91B5D60DAAF8}" type="slidenum">
              <a:rPr lang="fr-CH" smtClean="0"/>
              <a:pPr/>
              <a:t>13</a:t>
            </a:fld>
            <a:endParaRPr lang="fr-CH"/>
          </a:p>
        </p:txBody>
      </p:sp>
      <p:sp>
        <p:nvSpPr>
          <p:cNvPr id="4" name="Slide Number Placeholder 1"/>
          <p:cNvSpPr txBox="1">
            <a:spLocks/>
          </p:cNvSpPr>
          <p:nvPr/>
        </p:nvSpPr>
        <p:spPr>
          <a:xfrm>
            <a:off x="0" y="6248400"/>
            <a:ext cx="533400" cy="381000"/>
          </a:xfrm>
          <a:prstGeom prst="rect">
            <a:avLst/>
          </a:prstGeom>
        </p:spPr>
        <p:txBody>
          <a:bodyPr vert="horz"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7099CBF-BFA1-4D6A-BDEE-91B5D60DAAF8}" type="slidenum">
              <a:rPr kumimoji="0" lang="fr-CH" sz="1400" b="1" i="0" u="none" strike="noStrike" kern="1200" cap="none" spc="0" normalizeH="0" baseline="0" noProof="0" smtClean="0">
                <a:ln>
                  <a:noFill/>
                </a:ln>
                <a:solidFill>
                  <a:schemeClr val="tx2"/>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fr-CH" sz="1400" b="1"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2"/>
          <p:cNvSpPr txBox="1">
            <a:spLocks/>
          </p:cNvSpPr>
          <p:nvPr/>
        </p:nvSpPr>
        <p:spPr>
          <a:xfrm>
            <a:off x="0" y="1272222"/>
            <a:ext cx="533400" cy="244476"/>
          </a:xfrm>
          <a:prstGeom prst="rect">
            <a:avLst/>
          </a:prstGeom>
        </p:spPr>
        <p:txBody>
          <a:bodyPr vert="horz" anchor="ctr" anchorCtr="0">
            <a:normAutofit fontScale="85000" lnSpcReduction="20000"/>
          </a:bodyPr>
          <a:lstStyle>
            <a:defPPr>
              <a:defRPr lang="fr-FR"/>
            </a:defPPr>
            <a:lvl1pPr marL="0" algn="ctr" defTabSz="914400" rtl="0" eaLnBrk="1" latinLnBrk="0" hangingPunct="1">
              <a:defRPr kumimoji="0" sz="1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7099CBF-BFA1-4D6A-BDEE-91B5D60DAAF8}" type="slidenum">
              <a:rPr lang="fr-CH" smtClean="0"/>
              <a:pPr/>
              <a:t>13</a:t>
            </a:fld>
            <a:endParaRPr lang="fr-CH"/>
          </a:p>
        </p:txBody>
      </p:sp>
      <p:sp>
        <p:nvSpPr>
          <p:cNvPr id="6" name="Title 3"/>
          <p:cNvSpPr txBox="1">
            <a:spLocks noChangeArrowheads="1"/>
          </p:cNvSpPr>
          <p:nvPr/>
        </p:nvSpPr>
        <p:spPr bwMode="auto">
          <a:xfrm>
            <a:off x="323528" y="188641"/>
            <a:ext cx="8426896"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fontAlgn="base">
              <a:spcAft>
                <a:spcPct val="0"/>
              </a:spcAft>
            </a:pPr>
            <a:r>
              <a:rPr lang="en-GB" sz="1800" b="1" dirty="0" smtClean="0">
                <a:solidFill>
                  <a:schemeClr val="tx1"/>
                </a:solidFill>
                <a:latin typeface="Georgia" pitchFamily="18" charset="0"/>
                <a:ea typeface="Times New Roman" pitchFamily="18" charset="0"/>
                <a:cs typeface="Arial" pitchFamily="34" charset="0"/>
              </a:rPr>
              <a:t>Net Change in Territorial Emissions (1990-2008)</a:t>
            </a:r>
            <a:br>
              <a:rPr lang="en-GB" sz="1800" b="1" dirty="0" smtClean="0">
                <a:solidFill>
                  <a:schemeClr val="tx1"/>
                </a:solidFill>
                <a:latin typeface="Georgia" pitchFamily="18" charset="0"/>
                <a:ea typeface="Times New Roman" pitchFamily="18" charset="0"/>
                <a:cs typeface="Arial" pitchFamily="34" charset="0"/>
              </a:rPr>
            </a:br>
            <a:r>
              <a:rPr lang="en-GB" sz="1800" b="1" dirty="0" smtClean="0">
                <a:solidFill>
                  <a:schemeClr val="tx1"/>
                </a:solidFill>
                <a:latin typeface="Georgia" pitchFamily="18" charset="0"/>
                <a:ea typeface="Times New Roman" pitchFamily="18" charset="0"/>
                <a:cs typeface="Arial" pitchFamily="34" charset="0"/>
              </a:rPr>
              <a:t>(Peters et al. 2011) </a:t>
            </a:r>
            <a:br>
              <a:rPr lang="en-GB" sz="1800" b="1" dirty="0" smtClean="0">
                <a:solidFill>
                  <a:schemeClr val="tx1"/>
                </a:solidFill>
                <a:latin typeface="Georgia" pitchFamily="18" charset="0"/>
                <a:ea typeface="Times New Roman" pitchFamily="18" charset="0"/>
                <a:cs typeface="Arial" pitchFamily="34" charset="0"/>
              </a:rPr>
            </a:br>
            <a:r>
              <a:rPr lang="en-GB" sz="1800" b="1" dirty="0" smtClean="0">
                <a:solidFill>
                  <a:schemeClr val="tx1"/>
                </a:solidFill>
                <a:latin typeface="Georgia" pitchFamily="18" charset="0"/>
                <a:ea typeface="Times New Roman" pitchFamily="18" charset="0"/>
                <a:cs typeface="Arial" pitchFamily="34" charset="0"/>
              </a:rPr>
              <a:t>Why caps should be consumption-based, not production-based</a:t>
            </a:r>
            <a:endParaRPr lang="fr-CH" sz="1800" dirty="0" smtClean="0">
              <a:solidFill>
                <a:schemeClr val="tx1"/>
              </a:solidFill>
              <a:latin typeface="Arial" pitchFamily="34" charset="0"/>
              <a:cs typeface="Arial" pitchFamily="34" charset="0"/>
            </a:endParaRPr>
          </a:p>
        </p:txBody>
      </p:sp>
      <p:sp>
        <p:nvSpPr>
          <p:cNvPr id="7" name="Slide Number Placeholder 1"/>
          <p:cNvSpPr txBox="1">
            <a:spLocks/>
          </p:cNvSpPr>
          <p:nvPr/>
        </p:nvSpPr>
        <p:spPr>
          <a:xfrm>
            <a:off x="0" y="6248400"/>
            <a:ext cx="533400" cy="381000"/>
          </a:xfrm>
          <a:prstGeom prst="rect">
            <a:avLst/>
          </a:prstGeom>
        </p:spPr>
        <p:txBody>
          <a:bodyPr vert="horz" anchor="ctr" anchorCtr="0">
            <a:normAutofit/>
          </a:bodyPr>
          <a:lstStyle>
            <a:defPPr>
              <a:defRPr lang="fr-F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7099CBF-BFA1-4D6A-BDEE-91B5D60DAAF8}" type="slidenum">
              <a:rPr lang="fr-CH" smtClean="0"/>
              <a:pPr/>
              <a:t>13</a:t>
            </a:fld>
            <a:endParaRPr lang="fr-CH"/>
          </a:p>
        </p:txBody>
      </p:sp>
      <p:sp>
        <p:nvSpPr>
          <p:cNvPr id="8" name="Slide Number Placeholder 1"/>
          <p:cNvSpPr txBox="1">
            <a:spLocks/>
          </p:cNvSpPr>
          <p:nvPr/>
        </p:nvSpPr>
        <p:spPr>
          <a:xfrm>
            <a:off x="0" y="6360368"/>
            <a:ext cx="533400" cy="381000"/>
          </a:xfrm>
          <a:prstGeom prst="rect">
            <a:avLst/>
          </a:prstGeom>
        </p:spPr>
        <p:txBody>
          <a:bodyPr vert="horz" anchor="ctr" anchorCtr="0">
            <a:normAutofit/>
          </a:bodyPr>
          <a:lstStyle>
            <a:defPPr>
              <a:defRPr lang="fr-F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7099CBF-BFA1-4D6A-BDEE-91B5D60DAAF8}" type="slidenum">
              <a:rPr lang="fr-CH" smtClean="0"/>
              <a:pPr/>
              <a:t>13</a:t>
            </a:fld>
            <a:endParaRPr lang="fr-CH"/>
          </a:p>
        </p:txBody>
      </p:sp>
      <p:pic>
        <p:nvPicPr>
          <p:cNvPr id="9"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15358" y="1956792"/>
            <a:ext cx="5249135" cy="3528392"/>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9"/>
          <p:cNvSpPr>
            <a:spLocks noChangeArrowheads="1"/>
          </p:cNvSpPr>
          <p:nvPr/>
        </p:nvSpPr>
        <p:spPr bwMode="auto">
          <a:xfrm>
            <a:off x="107504" y="1881118"/>
            <a:ext cx="4608512" cy="37548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CH"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Source: Peters et al. (2011, figure 3)</a:t>
            </a:r>
            <a:endParaRPr kumimoji="0" lang="fr-CH"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Note : Estimates exclude emissions related to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land-use change.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 Annex-B are the developed countries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participating under KP.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Emission transfers between Annex-B countries have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been removed. Europe represents Annex-B EU-27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 plus Croatia, Norway, Switzerland.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 Shows pledges for reduction under KP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(including non-signatory US).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All annex B countries are importers of emissions,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mostly from China.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Positive changes in transfer values represent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Georgia" pitchFamily="18" charset="0"/>
                <a:ea typeface="Times New Roman" pitchFamily="18" charset="0"/>
                <a:cs typeface="Arial" pitchFamily="34" charset="0"/>
              </a:rPr>
              <a:t>net importers of emissions.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a:latin typeface="Georgia" pitchFamily="18" charset="0"/>
              <a:cs typeface="Arial" pitchFamily="34" charset="0"/>
            </a:endParaRPr>
          </a:p>
        </p:txBody>
      </p:sp>
      <p:cxnSp>
        <p:nvCxnSpPr>
          <p:cNvPr id="11" name="Straight Arrow Connector 8"/>
          <p:cNvCxnSpPr/>
          <p:nvPr/>
        </p:nvCxnSpPr>
        <p:spPr>
          <a:xfrm flipV="1">
            <a:off x="3059832" y="3284985"/>
            <a:ext cx="2592288" cy="252028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TextBox 9"/>
          <p:cNvSpPr txBox="1"/>
          <p:nvPr/>
        </p:nvSpPr>
        <p:spPr>
          <a:xfrm>
            <a:off x="2771800" y="5805265"/>
            <a:ext cx="4896544" cy="646331"/>
          </a:xfrm>
          <a:prstGeom prst="rect">
            <a:avLst/>
          </a:prstGeom>
          <a:noFill/>
        </p:spPr>
        <p:txBody>
          <a:bodyPr wrap="square" rtlCol="0">
            <a:spAutoFit/>
          </a:bodyPr>
          <a:lstStyle/>
          <a:p>
            <a:r>
              <a:rPr lang="fr-CH" dirty="0" smtClean="0"/>
              <a:t>Europe met KP-1 production </a:t>
            </a:r>
            <a:r>
              <a:rPr lang="fr-CH" dirty="0" err="1" smtClean="0"/>
              <a:t>target</a:t>
            </a:r>
            <a:r>
              <a:rPr lang="fr-CH" dirty="0" smtClean="0"/>
              <a:t>…</a:t>
            </a:r>
            <a:r>
              <a:rPr lang="fr-CH" dirty="0" err="1" smtClean="0"/>
              <a:t>so</a:t>
            </a:r>
            <a:r>
              <a:rPr lang="fr-CH" dirty="0" smtClean="0"/>
              <a:t> long as one </a:t>
            </a:r>
            <a:r>
              <a:rPr lang="fr-CH" dirty="0" err="1" smtClean="0"/>
              <a:t>does</a:t>
            </a:r>
            <a:r>
              <a:rPr lang="fr-CH" dirty="0" smtClean="0"/>
              <a:t> not count net CO2 </a:t>
            </a:r>
            <a:r>
              <a:rPr lang="fr-CH" dirty="0" err="1" smtClean="0"/>
              <a:t>embodied</a:t>
            </a:r>
            <a:r>
              <a:rPr lang="fr-CH" dirty="0" smtClean="0"/>
              <a:t> in </a:t>
            </a:r>
            <a:r>
              <a:rPr lang="fr-CH" dirty="0" err="1" smtClean="0"/>
              <a:t>trade</a:t>
            </a:r>
            <a:endParaRPr lang="fr-CH" dirty="0"/>
          </a:p>
        </p:txBody>
      </p:sp>
      <p:cxnSp>
        <p:nvCxnSpPr>
          <p:cNvPr id="13" name="Straight Arrow Connector 10"/>
          <p:cNvCxnSpPr/>
          <p:nvPr/>
        </p:nvCxnSpPr>
        <p:spPr>
          <a:xfrm flipV="1">
            <a:off x="1907704" y="2420890"/>
            <a:ext cx="4680520" cy="33123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TextBox 11"/>
          <p:cNvSpPr txBox="1"/>
          <p:nvPr/>
        </p:nvSpPr>
        <p:spPr>
          <a:xfrm>
            <a:off x="533400" y="5805265"/>
            <a:ext cx="1734344" cy="369332"/>
          </a:xfrm>
          <a:prstGeom prst="rect">
            <a:avLst/>
          </a:prstGeom>
          <a:noFill/>
        </p:spPr>
        <p:txBody>
          <a:bodyPr wrap="square" rtlCol="0">
            <a:spAutoFit/>
          </a:bodyPr>
          <a:lstStyle/>
          <a:p>
            <a:r>
              <a:rPr lang="fr-CH" dirty="0" smtClean="0"/>
              <a:t>…but not the US</a:t>
            </a:r>
            <a:endParaRPr lang="fr-CH" dirty="0"/>
          </a:p>
        </p:txBody>
      </p:sp>
      <p:cxnSp>
        <p:nvCxnSpPr>
          <p:cNvPr id="15" name="Straight Arrow Connector 12"/>
          <p:cNvCxnSpPr/>
          <p:nvPr/>
        </p:nvCxnSpPr>
        <p:spPr>
          <a:xfrm>
            <a:off x="4788024" y="1700808"/>
            <a:ext cx="864096" cy="5760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TextBox 13"/>
          <p:cNvSpPr txBox="1"/>
          <p:nvPr/>
        </p:nvSpPr>
        <p:spPr>
          <a:xfrm>
            <a:off x="3635896" y="1556794"/>
            <a:ext cx="1224136" cy="369332"/>
          </a:xfrm>
          <a:prstGeom prst="rect">
            <a:avLst/>
          </a:prstGeom>
          <a:noFill/>
        </p:spPr>
        <p:txBody>
          <a:bodyPr wrap="square" rtlCol="0">
            <a:spAutoFit/>
          </a:bodyPr>
          <a:lstStyle/>
          <a:p>
            <a:r>
              <a:rPr lang="fr-CH" dirty="0" smtClean="0"/>
              <a:t>KP </a:t>
            </a:r>
            <a:r>
              <a:rPr lang="fr-CH" dirty="0" err="1" smtClean="0"/>
              <a:t>pledge</a:t>
            </a:r>
            <a:endParaRPr lang="fr-CH"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8160"/>
            <a:ext cx="8928992" cy="774576"/>
          </a:xfrm>
        </p:spPr>
        <p:txBody>
          <a:bodyPr>
            <a:noAutofit/>
          </a:bodyPr>
          <a:lstStyle/>
          <a:p>
            <a:pPr algn="ctr"/>
            <a:r>
              <a:rPr lang="fr-CH" sz="2800" dirty="0" err="1" smtClean="0"/>
              <a:t>Leakage</a:t>
            </a:r>
            <a:r>
              <a:rPr lang="fr-CH" sz="2800" dirty="0" smtClean="0"/>
              <a:t> and Border </a:t>
            </a:r>
            <a:r>
              <a:rPr lang="fr-CH" sz="2800" dirty="0" err="1" smtClean="0"/>
              <a:t>Tax</a:t>
            </a:r>
            <a:r>
              <a:rPr lang="fr-CH" sz="2800" dirty="0" smtClean="0"/>
              <a:t> </a:t>
            </a:r>
            <a:r>
              <a:rPr lang="fr-CH" sz="2800" dirty="0" err="1" smtClean="0"/>
              <a:t>Adjustments</a:t>
            </a:r>
            <a:r>
              <a:rPr lang="fr-CH" sz="2800" dirty="0" smtClean="0"/>
              <a:t>: Simulation </a:t>
            </a:r>
            <a:r>
              <a:rPr lang="fr-CH" sz="2800" dirty="0" err="1" smtClean="0"/>
              <a:t>Estimates</a:t>
            </a:r>
            <a:r>
              <a:rPr lang="fr-CH" sz="2800" dirty="0" smtClean="0"/>
              <a:t> (I)</a:t>
            </a:r>
            <a:br>
              <a:rPr lang="fr-CH" sz="2800" dirty="0" smtClean="0"/>
            </a:br>
            <a:r>
              <a:rPr lang="fr-CH" sz="2400" dirty="0" err="1">
                <a:solidFill>
                  <a:prstClr val="black"/>
                </a:solidFill>
                <a:ea typeface="+mn-ea"/>
                <a:cs typeface="+mn-cs"/>
              </a:rPr>
              <a:t>Multi-regional</a:t>
            </a:r>
            <a:r>
              <a:rPr lang="fr-CH" sz="2400" dirty="0">
                <a:solidFill>
                  <a:prstClr val="black"/>
                </a:solidFill>
                <a:ea typeface="+mn-ea"/>
                <a:cs typeface="+mn-cs"/>
              </a:rPr>
              <a:t> General </a:t>
            </a:r>
            <a:r>
              <a:rPr lang="fr-CH" sz="2400" dirty="0" err="1">
                <a:solidFill>
                  <a:prstClr val="black"/>
                </a:solidFill>
                <a:ea typeface="+mn-ea"/>
                <a:cs typeface="+mn-cs"/>
              </a:rPr>
              <a:t>equilibrium</a:t>
            </a:r>
            <a:r>
              <a:rPr lang="fr-CH" sz="2400" dirty="0">
                <a:solidFill>
                  <a:prstClr val="black"/>
                </a:solidFill>
                <a:ea typeface="+mn-ea"/>
                <a:cs typeface="+mn-cs"/>
              </a:rPr>
              <a:t> (MR-GE) </a:t>
            </a:r>
            <a:r>
              <a:rPr lang="fr-CH" sz="2400" dirty="0" err="1">
                <a:solidFill>
                  <a:prstClr val="black"/>
                </a:solidFill>
                <a:ea typeface="+mn-ea"/>
                <a:cs typeface="+mn-cs"/>
              </a:rPr>
              <a:t>estimates</a:t>
            </a:r>
            <a:endParaRPr lang="fr-CH" sz="2400" dirty="0"/>
          </a:p>
        </p:txBody>
      </p:sp>
      <p:sp>
        <p:nvSpPr>
          <p:cNvPr id="3" name="Slide Number Placeholder 2"/>
          <p:cNvSpPr>
            <a:spLocks noGrp="1"/>
          </p:cNvSpPr>
          <p:nvPr>
            <p:ph type="sldNum" sz="quarter" idx="12"/>
          </p:nvPr>
        </p:nvSpPr>
        <p:spPr/>
        <p:txBody>
          <a:bodyPr>
            <a:normAutofit fontScale="85000" lnSpcReduction="20000"/>
          </a:bodyPr>
          <a:lstStyle/>
          <a:p>
            <a:fld id="{D7099CBF-BFA1-4D6A-BDEE-91B5D60DAAF8}" type="slidenum">
              <a:rPr lang="fr-CH" smtClean="0"/>
              <a:pPr/>
              <a:t>14</a:t>
            </a:fld>
            <a:endParaRPr lang="fr-CH"/>
          </a:p>
        </p:txBody>
      </p:sp>
      <p:sp>
        <p:nvSpPr>
          <p:cNvPr id="6" name="Content Placeholder 2"/>
          <p:cNvSpPr txBox="1">
            <a:spLocks/>
          </p:cNvSpPr>
          <p:nvPr/>
        </p:nvSpPr>
        <p:spPr>
          <a:xfrm>
            <a:off x="106208" y="1600200"/>
            <a:ext cx="8858280" cy="4925144"/>
          </a:xfrm>
          <a:prstGeom prst="rect">
            <a:avLst/>
          </a:prstGeom>
        </p:spPr>
        <p:txBody>
          <a:bodyPr>
            <a:normAutofit fontScale="850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Wingdings" pitchFamily="2" charset="2"/>
              <a:buChar char="q"/>
            </a:pPr>
            <a:r>
              <a:rPr lang="fr-CH" dirty="0" smtClean="0"/>
              <a:t>All </a:t>
            </a:r>
            <a:r>
              <a:rPr lang="fr-CH" dirty="0" err="1" smtClean="0"/>
              <a:t>results</a:t>
            </a:r>
            <a:r>
              <a:rPr lang="fr-CH" dirty="0" smtClean="0"/>
              <a:t> are </a:t>
            </a:r>
            <a:r>
              <a:rPr lang="fr-CH" dirty="0" err="1" smtClean="0"/>
              <a:t>largely</a:t>
            </a:r>
            <a:r>
              <a:rPr lang="fr-CH" dirty="0" smtClean="0"/>
              <a:t> </a:t>
            </a:r>
            <a:r>
              <a:rPr lang="fr-CH" dirty="0" err="1" smtClean="0"/>
              <a:t>driven</a:t>
            </a:r>
            <a:r>
              <a:rPr lang="fr-CH" dirty="0" smtClean="0"/>
              <a:t> by </a:t>
            </a:r>
            <a:r>
              <a:rPr lang="fr-CH" dirty="0" err="1" smtClean="0"/>
              <a:t>strong</a:t>
            </a:r>
            <a:r>
              <a:rPr lang="fr-CH" dirty="0" smtClean="0"/>
              <a:t> </a:t>
            </a:r>
            <a:r>
              <a:rPr lang="fr-CH" dirty="0" err="1" smtClean="0"/>
              <a:t>Terms</a:t>
            </a:r>
            <a:r>
              <a:rPr lang="fr-CH" dirty="0" smtClean="0"/>
              <a:t>-of-</a:t>
            </a:r>
            <a:r>
              <a:rPr lang="fr-CH" dirty="0" err="1" smtClean="0"/>
              <a:t>trade</a:t>
            </a:r>
            <a:r>
              <a:rPr lang="fr-CH" dirty="0" smtClean="0"/>
              <a:t> (TOT) </a:t>
            </a:r>
            <a:r>
              <a:rPr lang="fr-CH" dirty="0" err="1" smtClean="0"/>
              <a:t>effects</a:t>
            </a:r>
            <a:r>
              <a:rPr lang="fr-CH" dirty="0" smtClean="0"/>
              <a:t> (due to ‘</a:t>
            </a:r>
            <a:r>
              <a:rPr lang="fr-CH" dirty="0" err="1" smtClean="0"/>
              <a:t>Armington</a:t>
            </a:r>
            <a:r>
              <a:rPr lang="fr-CH" dirty="0" smtClean="0"/>
              <a:t>’ </a:t>
            </a:r>
            <a:r>
              <a:rPr lang="fr-CH" dirty="0" err="1" smtClean="0"/>
              <a:t>assumption</a:t>
            </a:r>
            <a:r>
              <a:rPr lang="fr-CH" dirty="0" smtClean="0"/>
              <a:t>).</a:t>
            </a:r>
          </a:p>
          <a:p>
            <a:pPr marL="514350" indent="-514350">
              <a:buFont typeface="+mj-lt"/>
              <a:buAutoNum type="arabicPeriod"/>
            </a:pPr>
            <a:r>
              <a:rPr lang="fr-CH" u="sng" dirty="0" smtClean="0"/>
              <a:t>Participation </a:t>
            </a:r>
            <a:r>
              <a:rPr lang="fr-CH" u="sng" dirty="0" err="1" smtClean="0"/>
              <a:t>decision</a:t>
            </a:r>
            <a:r>
              <a:rPr lang="fr-CH" u="sng" dirty="0" smtClean="0"/>
              <a:t> </a:t>
            </a:r>
            <a:r>
              <a:rPr lang="fr-CH" dirty="0" smtClean="0"/>
              <a:t>(Dong and </a:t>
            </a:r>
            <a:r>
              <a:rPr lang="fr-CH" dirty="0" err="1" smtClean="0"/>
              <a:t>Whalley</a:t>
            </a:r>
            <a:r>
              <a:rPr lang="fr-CH" dirty="0" smtClean="0"/>
              <a:t> (2010): Linkage via </a:t>
            </a:r>
            <a:r>
              <a:rPr lang="fr-CH" dirty="0" err="1" smtClean="0"/>
              <a:t>trade</a:t>
            </a:r>
            <a:r>
              <a:rPr lang="fr-CH" dirty="0" smtClean="0"/>
              <a:t> (i.e. TOT </a:t>
            </a:r>
            <a:r>
              <a:rPr lang="fr-CH" dirty="0" err="1" smtClean="0"/>
              <a:t>improvements</a:t>
            </a:r>
            <a:r>
              <a:rPr lang="fr-CH" dirty="0" smtClean="0"/>
              <a:t> </a:t>
            </a:r>
            <a:r>
              <a:rPr lang="fr-CH" dirty="0" err="1" smtClean="0"/>
              <a:t>from</a:t>
            </a:r>
            <a:r>
              <a:rPr lang="fr-CH" dirty="0" smtClean="0"/>
              <a:t> </a:t>
            </a:r>
            <a:r>
              <a:rPr lang="fr-CH" dirty="0" err="1" smtClean="0"/>
              <a:t>reduced</a:t>
            </a:r>
            <a:r>
              <a:rPr lang="fr-CH" dirty="0" smtClean="0"/>
              <a:t> </a:t>
            </a:r>
            <a:r>
              <a:rPr lang="fr-CH" dirty="0" err="1" smtClean="0"/>
              <a:t>consumption</a:t>
            </a:r>
            <a:r>
              <a:rPr lang="fr-CH" dirty="0" smtClean="0"/>
              <a:t>) </a:t>
            </a:r>
            <a:r>
              <a:rPr lang="fr-CH" dirty="0" err="1" smtClean="0"/>
              <a:t>increases</a:t>
            </a:r>
            <a:r>
              <a:rPr lang="fr-CH" dirty="0" smtClean="0"/>
              <a:t> participation </a:t>
            </a:r>
            <a:r>
              <a:rPr lang="fr-CH" dirty="0" err="1" smtClean="0"/>
              <a:t>decision</a:t>
            </a:r>
            <a:r>
              <a:rPr lang="fr-CH" dirty="0" smtClean="0"/>
              <a:t> but damage </a:t>
            </a:r>
            <a:r>
              <a:rPr lang="fr-CH" dirty="0" err="1" smtClean="0"/>
              <a:t>from</a:t>
            </a:r>
            <a:r>
              <a:rPr lang="fr-CH" dirty="0" smtClean="0"/>
              <a:t> +5 </a:t>
            </a:r>
            <a:r>
              <a:rPr lang="fr-CH" dirty="0" err="1" smtClean="0"/>
              <a:t>deg</a:t>
            </a:r>
            <a:r>
              <a:rPr lang="fr-CH" dirty="0" smtClean="0"/>
              <a:t>. has to </a:t>
            </a:r>
            <a:r>
              <a:rPr lang="fr-CH" dirty="0" err="1" smtClean="0"/>
              <a:t>be</a:t>
            </a:r>
            <a:r>
              <a:rPr lang="fr-CH" dirty="0" smtClean="0"/>
              <a:t> about 5 times </a:t>
            </a:r>
            <a:r>
              <a:rPr lang="fr-CH" dirty="0" err="1" smtClean="0"/>
              <a:t>larger</a:t>
            </a:r>
            <a:r>
              <a:rPr lang="fr-CH" dirty="0" smtClean="0"/>
              <a:t> </a:t>
            </a:r>
            <a:r>
              <a:rPr lang="fr-CH" dirty="0" err="1" smtClean="0"/>
              <a:t>than</a:t>
            </a:r>
            <a:r>
              <a:rPr lang="fr-CH" dirty="0" smtClean="0"/>
              <a:t> Stern </a:t>
            </a:r>
            <a:r>
              <a:rPr lang="fr-CH" dirty="0" err="1" smtClean="0"/>
              <a:t>estimates</a:t>
            </a:r>
            <a:r>
              <a:rPr lang="fr-CH" dirty="0" smtClean="0"/>
              <a:t> to </a:t>
            </a:r>
            <a:r>
              <a:rPr lang="fr-CH" dirty="0" err="1" smtClean="0"/>
              <a:t>get</a:t>
            </a:r>
            <a:r>
              <a:rPr lang="fr-CH" dirty="0" smtClean="0"/>
              <a:t> participation. </a:t>
            </a:r>
            <a:r>
              <a:rPr lang="fr-CH" dirty="0" err="1" smtClean="0"/>
              <a:t>BRICs</a:t>
            </a:r>
            <a:r>
              <a:rPr lang="fr-CH" dirty="0" smtClean="0"/>
              <a:t> </a:t>
            </a:r>
            <a:r>
              <a:rPr lang="fr-CH" dirty="0" err="1" smtClean="0"/>
              <a:t>would</a:t>
            </a:r>
            <a:r>
              <a:rPr lang="fr-CH" dirty="0" smtClean="0"/>
              <a:t> </a:t>
            </a:r>
            <a:r>
              <a:rPr lang="fr-CH" dirty="0" err="1" smtClean="0"/>
              <a:t>need</a:t>
            </a:r>
            <a:r>
              <a:rPr lang="fr-CH" dirty="0" smtClean="0"/>
              <a:t> compensation of $150 billion per </a:t>
            </a:r>
            <a:r>
              <a:rPr lang="fr-CH" dirty="0" err="1" smtClean="0"/>
              <a:t>year</a:t>
            </a:r>
            <a:r>
              <a:rPr lang="fr-CH" dirty="0" smtClean="0"/>
              <a:t> to </a:t>
            </a:r>
            <a:r>
              <a:rPr lang="fr-CH" dirty="0" err="1" smtClean="0"/>
              <a:t>cover</a:t>
            </a:r>
            <a:r>
              <a:rPr lang="fr-CH" dirty="0" smtClean="0"/>
              <a:t> </a:t>
            </a:r>
            <a:r>
              <a:rPr lang="fr-CH" dirty="0" err="1" smtClean="0"/>
              <a:t>estimated</a:t>
            </a:r>
            <a:r>
              <a:rPr lang="fr-CH" dirty="0" smtClean="0"/>
              <a:t> </a:t>
            </a:r>
            <a:r>
              <a:rPr lang="fr-CH" dirty="0" err="1" smtClean="0"/>
              <a:t>abatement</a:t>
            </a:r>
            <a:r>
              <a:rPr lang="fr-CH" dirty="0" smtClean="0"/>
              <a:t> </a:t>
            </a:r>
            <a:r>
              <a:rPr lang="fr-CH" dirty="0" err="1" smtClean="0"/>
              <a:t>costs</a:t>
            </a:r>
            <a:r>
              <a:rPr lang="fr-CH" dirty="0" smtClean="0"/>
              <a:t>.</a:t>
            </a:r>
          </a:p>
          <a:p>
            <a:pPr marL="514350" indent="-514350">
              <a:buFont typeface="+mj-lt"/>
              <a:buAutoNum type="arabicPeriod"/>
            </a:pPr>
            <a:r>
              <a:rPr lang="fr-CH" u="sng" dirty="0" err="1" smtClean="0"/>
              <a:t>Leakage</a:t>
            </a:r>
            <a:r>
              <a:rPr lang="fr-CH" dirty="0" smtClean="0"/>
              <a:t>. </a:t>
            </a:r>
            <a:r>
              <a:rPr lang="fr-CH" dirty="0" err="1" smtClean="0"/>
              <a:t>BTAs</a:t>
            </a:r>
            <a:r>
              <a:rPr lang="fr-CH" dirty="0" smtClean="0"/>
              <a:t> </a:t>
            </a:r>
            <a:r>
              <a:rPr lang="fr-CH" dirty="0" err="1" smtClean="0"/>
              <a:t>can</a:t>
            </a:r>
            <a:r>
              <a:rPr lang="fr-CH" dirty="0" smtClean="0"/>
              <a:t> </a:t>
            </a:r>
            <a:r>
              <a:rPr lang="fr-CH" dirty="0" err="1" smtClean="0"/>
              <a:t>reduce</a:t>
            </a:r>
            <a:r>
              <a:rPr lang="fr-CH" dirty="0" smtClean="0"/>
              <a:t> </a:t>
            </a:r>
            <a:r>
              <a:rPr lang="fr-CH" dirty="0" err="1" smtClean="0"/>
              <a:t>leakage</a:t>
            </a:r>
            <a:r>
              <a:rPr lang="fr-CH" dirty="0" smtClean="0"/>
              <a:t> rate by </a:t>
            </a:r>
            <a:r>
              <a:rPr lang="fr-CH" dirty="0" err="1" smtClean="0"/>
              <a:t>half</a:t>
            </a:r>
            <a:r>
              <a:rPr lang="fr-CH" dirty="0" smtClean="0"/>
              <a:t> (</a:t>
            </a:r>
            <a:r>
              <a:rPr lang="fr-CH" dirty="0" err="1" smtClean="0"/>
              <a:t>inefficiency</a:t>
            </a:r>
            <a:r>
              <a:rPr lang="fr-CH" dirty="0" smtClean="0"/>
              <a:t> </a:t>
            </a:r>
            <a:r>
              <a:rPr lang="fr-CH" dirty="0" err="1" smtClean="0"/>
              <a:t>because</a:t>
            </a:r>
            <a:r>
              <a:rPr lang="fr-CH" dirty="0" smtClean="0"/>
              <a:t> of </a:t>
            </a:r>
            <a:r>
              <a:rPr lang="fr-CH" dirty="0" err="1" smtClean="0"/>
              <a:t>strong</a:t>
            </a:r>
            <a:r>
              <a:rPr lang="fr-CH" dirty="0" smtClean="0"/>
              <a:t> TOT </a:t>
            </a:r>
            <a:r>
              <a:rPr lang="fr-CH" dirty="0" err="1" smtClean="0"/>
              <a:t>improvement</a:t>
            </a:r>
            <a:r>
              <a:rPr lang="fr-CH" dirty="0" smtClean="0"/>
              <a:t> </a:t>
            </a:r>
            <a:r>
              <a:rPr lang="fr-CH" dirty="0" err="1" smtClean="0"/>
              <a:t>from</a:t>
            </a:r>
            <a:r>
              <a:rPr lang="fr-CH" dirty="0" smtClean="0"/>
              <a:t> BTA </a:t>
            </a:r>
            <a:r>
              <a:rPr lang="fr-CH" dirty="0" err="1" smtClean="0"/>
              <a:t>leading</a:t>
            </a:r>
            <a:r>
              <a:rPr lang="fr-CH" dirty="0" smtClean="0"/>
              <a:t> to </a:t>
            </a:r>
            <a:r>
              <a:rPr lang="fr-CH" dirty="0" err="1" smtClean="0"/>
              <a:t>leakage</a:t>
            </a:r>
            <a:r>
              <a:rPr lang="fr-CH" dirty="0" smtClean="0"/>
              <a:t>). EX (Rutherford et al. 2010):</a:t>
            </a:r>
          </a:p>
          <a:p>
            <a:pPr marL="834390" lvl="1" indent="-514350">
              <a:buFont typeface="Wingdings" pitchFamily="2" charset="2"/>
              <a:buChar char="q"/>
            </a:pPr>
            <a:r>
              <a:rPr lang="fr-CH" dirty="0" err="1" smtClean="0"/>
              <a:t>Individual</a:t>
            </a:r>
            <a:r>
              <a:rPr lang="fr-CH" dirty="0" smtClean="0"/>
              <a:t> </a:t>
            </a:r>
            <a:r>
              <a:rPr lang="fr-CH" dirty="0" err="1" smtClean="0"/>
              <a:t>cut</a:t>
            </a:r>
            <a:r>
              <a:rPr lang="fr-CH" dirty="0" smtClean="0"/>
              <a:t> of </a:t>
            </a:r>
            <a:r>
              <a:rPr lang="fr-CH" dirty="0" err="1" smtClean="0"/>
              <a:t>emissions</a:t>
            </a:r>
            <a:r>
              <a:rPr lang="fr-CH" dirty="0" smtClean="0"/>
              <a:t> by US or EU </a:t>
            </a:r>
            <a:r>
              <a:rPr lang="fr-CH" dirty="0" err="1" smtClean="0"/>
              <a:t>Leakage</a:t>
            </a:r>
            <a:r>
              <a:rPr lang="fr-CH" dirty="0" smtClean="0"/>
              <a:t> rate= 35%</a:t>
            </a:r>
          </a:p>
          <a:p>
            <a:pPr marL="834390" lvl="1" indent="-514350">
              <a:buFont typeface="Wingdings" pitchFamily="2" charset="2"/>
              <a:buChar char="q"/>
            </a:pPr>
            <a:r>
              <a:rPr lang="fr-CH" dirty="0" smtClean="0"/>
              <a:t>Joint </a:t>
            </a:r>
            <a:r>
              <a:rPr lang="fr-CH" dirty="0" err="1" smtClean="0"/>
              <a:t>reduction</a:t>
            </a:r>
            <a:r>
              <a:rPr lang="fr-CH" dirty="0" smtClean="0"/>
              <a:t> by EU and US, </a:t>
            </a:r>
            <a:r>
              <a:rPr lang="fr-CH" dirty="0" err="1" smtClean="0"/>
              <a:t>Leakage</a:t>
            </a:r>
            <a:r>
              <a:rPr lang="fr-CH" dirty="0" smtClean="0"/>
              <a:t> rate = 20%</a:t>
            </a:r>
            <a:endParaRPr lang="fr-CH" dirty="0"/>
          </a:p>
          <a:p>
            <a:pPr marL="514350" indent="-514350">
              <a:buFont typeface="+mj-lt"/>
              <a:buAutoNum type="arabicPeriod"/>
            </a:pPr>
            <a:endParaRPr lang="fr-CH" dirty="0" smtClean="0"/>
          </a:p>
          <a:p>
            <a:pPr marL="514350" indent="-514350">
              <a:buFont typeface="+mj-lt"/>
              <a:buAutoNum type="arabicPeriod"/>
            </a:pPr>
            <a:endParaRPr lang="fr-CH" dirty="0" smtClean="0"/>
          </a:p>
          <a:p>
            <a:pPr marL="514350" indent="-514350">
              <a:buFont typeface="Wingdings"/>
              <a:buNone/>
            </a:pPr>
            <a:endParaRPr lang="fr-CH" dirty="0"/>
          </a:p>
        </p:txBody>
      </p:sp>
    </p:spTree>
    <p:extLst>
      <p:ext uri="{BB962C8B-B14F-4D97-AF65-F5344CB8AC3E}">
        <p14:creationId xmlns="" xmlns:p14="http://schemas.microsoft.com/office/powerpoint/2010/main" val="333058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8160"/>
            <a:ext cx="8928992" cy="774576"/>
          </a:xfrm>
        </p:spPr>
        <p:txBody>
          <a:bodyPr>
            <a:noAutofit/>
          </a:bodyPr>
          <a:lstStyle/>
          <a:p>
            <a:pPr algn="ctr"/>
            <a:r>
              <a:rPr lang="fr-CH" sz="2800" dirty="0" err="1" smtClean="0"/>
              <a:t>Leakage</a:t>
            </a:r>
            <a:r>
              <a:rPr lang="fr-CH" sz="2800" dirty="0" smtClean="0"/>
              <a:t> and Border </a:t>
            </a:r>
            <a:r>
              <a:rPr lang="fr-CH" sz="2800" dirty="0" err="1" smtClean="0"/>
              <a:t>Tax</a:t>
            </a:r>
            <a:r>
              <a:rPr lang="fr-CH" sz="2800" dirty="0" smtClean="0"/>
              <a:t> </a:t>
            </a:r>
            <a:r>
              <a:rPr lang="fr-CH" sz="2800" dirty="0" err="1" smtClean="0"/>
              <a:t>Adjustments</a:t>
            </a:r>
            <a:r>
              <a:rPr lang="fr-CH" sz="2800" dirty="0" smtClean="0"/>
              <a:t>: Simulation </a:t>
            </a:r>
            <a:r>
              <a:rPr lang="fr-CH" sz="2800" dirty="0" err="1" smtClean="0"/>
              <a:t>Estimates</a:t>
            </a:r>
            <a:r>
              <a:rPr lang="fr-CH" sz="2800" dirty="0" smtClean="0"/>
              <a:t> (II)</a:t>
            </a:r>
            <a:br>
              <a:rPr lang="fr-CH" sz="2800" dirty="0" smtClean="0"/>
            </a:br>
            <a:r>
              <a:rPr lang="fr-CH" sz="2400" dirty="0" err="1">
                <a:solidFill>
                  <a:prstClr val="black"/>
                </a:solidFill>
                <a:ea typeface="+mn-ea"/>
                <a:cs typeface="+mn-cs"/>
              </a:rPr>
              <a:t>Multi-regional</a:t>
            </a:r>
            <a:r>
              <a:rPr lang="fr-CH" sz="2400" dirty="0">
                <a:solidFill>
                  <a:prstClr val="black"/>
                </a:solidFill>
                <a:ea typeface="+mn-ea"/>
                <a:cs typeface="+mn-cs"/>
              </a:rPr>
              <a:t> General </a:t>
            </a:r>
            <a:r>
              <a:rPr lang="fr-CH" sz="2400" dirty="0" err="1">
                <a:solidFill>
                  <a:prstClr val="black"/>
                </a:solidFill>
                <a:ea typeface="+mn-ea"/>
                <a:cs typeface="+mn-cs"/>
              </a:rPr>
              <a:t>equilibrium</a:t>
            </a:r>
            <a:r>
              <a:rPr lang="fr-CH" sz="2400" dirty="0">
                <a:solidFill>
                  <a:prstClr val="black"/>
                </a:solidFill>
                <a:ea typeface="+mn-ea"/>
                <a:cs typeface="+mn-cs"/>
              </a:rPr>
              <a:t> (MR-GE) </a:t>
            </a:r>
            <a:r>
              <a:rPr lang="fr-CH" sz="2400" dirty="0" err="1">
                <a:solidFill>
                  <a:prstClr val="black"/>
                </a:solidFill>
                <a:ea typeface="+mn-ea"/>
                <a:cs typeface="+mn-cs"/>
              </a:rPr>
              <a:t>estimates</a:t>
            </a:r>
            <a:endParaRPr lang="fr-CH" sz="2400" dirty="0"/>
          </a:p>
        </p:txBody>
      </p:sp>
      <p:sp>
        <p:nvSpPr>
          <p:cNvPr id="3" name="Slide Number Placeholder 2"/>
          <p:cNvSpPr>
            <a:spLocks noGrp="1"/>
          </p:cNvSpPr>
          <p:nvPr>
            <p:ph type="sldNum" sz="quarter" idx="12"/>
          </p:nvPr>
        </p:nvSpPr>
        <p:spPr/>
        <p:txBody>
          <a:bodyPr>
            <a:normAutofit fontScale="85000" lnSpcReduction="20000"/>
          </a:bodyPr>
          <a:lstStyle/>
          <a:p>
            <a:fld id="{D7099CBF-BFA1-4D6A-BDEE-91B5D60DAAF8}" type="slidenum">
              <a:rPr lang="fr-CH" smtClean="0"/>
              <a:pPr/>
              <a:t>15</a:t>
            </a:fld>
            <a:endParaRPr lang="fr-CH"/>
          </a:p>
        </p:txBody>
      </p:sp>
      <p:sp>
        <p:nvSpPr>
          <p:cNvPr id="6" name="Content Placeholder 2"/>
          <p:cNvSpPr txBox="1">
            <a:spLocks/>
          </p:cNvSpPr>
          <p:nvPr/>
        </p:nvSpPr>
        <p:spPr>
          <a:xfrm>
            <a:off x="72008" y="1888232"/>
            <a:ext cx="8964488" cy="4637112"/>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fr-CH" sz="2800" dirty="0" err="1" smtClean="0"/>
              <a:t>Effects</a:t>
            </a:r>
            <a:r>
              <a:rPr lang="fr-CH" sz="2800" dirty="0" smtClean="0"/>
              <a:t> of </a:t>
            </a:r>
            <a:r>
              <a:rPr lang="fr-CH" sz="2800" dirty="0" err="1" smtClean="0"/>
              <a:t>tariff</a:t>
            </a:r>
            <a:r>
              <a:rPr lang="fr-CH" sz="2800" dirty="0" smtClean="0"/>
              <a:t> on CO2 content. First-</a:t>
            </a:r>
            <a:r>
              <a:rPr lang="fr-CH" sz="2800" dirty="0" err="1" smtClean="0"/>
              <a:t>order</a:t>
            </a:r>
            <a:r>
              <a:rPr lang="fr-CH" sz="2800" dirty="0" smtClean="0"/>
              <a:t> </a:t>
            </a:r>
            <a:r>
              <a:rPr lang="fr-CH" sz="2800" dirty="0" err="1" smtClean="0"/>
              <a:t>effects</a:t>
            </a:r>
            <a:r>
              <a:rPr lang="fr-CH" sz="2800" dirty="0" smtClean="0"/>
              <a:t> of a $50/ton CO2 </a:t>
            </a:r>
            <a:r>
              <a:rPr lang="fr-CH" sz="2800" dirty="0" err="1" smtClean="0"/>
              <a:t>tax</a:t>
            </a:r>
            <a:r>
              <a:rPr lang="fr-CH" sz="2800" dirty="0" smtClean="0"/>
              <a:t> on all </a:t>
            </a:r>
            <a:r>
              <a:rPr lang="fr-CH" sz="2800" dirty="0" err="1" smtClean="0"/>
              <a:t>regions</a:t>
            </a:r>
            <a:r>
              <a:rPr lang="fr-CH" sz="2800" dirty="0" smtClean="0"/>
              <a:t>: </a:t>
            </a:r>
          </a:p>
          <a:p>
            <a:pPr marL="0" indent="0">
              <a:buNone/>
            </a:pPr>
            <a:r>
              <a:rPr lang="fr-CH" sz="2800" dirty="0"/>
              <a:t>	</a:t>
            </a:r>
            <a:r>
              <a:rPr lang="fr-CH" sz="2800" dirty="0" smtClean="0"/>
              <a:t>=10% export </a:t>
            </a:r>
            <a:r>
              <a:rPr lang="fr-CH" sz="2800" dirty="0" err="1" smtClean="0"/>
              <a:t>tax</a:t>
            </a:r>
            <a:r>
              <a:rPr lang="fr-CH" sz="2800" dirty="0" smtClean="0"/>
              <a:t> on China; EU=1.2%; US=3.1%</a:t>
            </a:r>
          </a:p>
          <a:p>
            <a:r>
              <a:rPr lang="fr-CH" sz="2800" dirty="0" smtClean="0"/>
              <a:t>Trade </a:t>
            </a:r>
            <a:r>
              <a:rPr lang="fr-CH" sz="2800" dirty="0" err="1" smtClean="0"/>
              <a:t>effects</a:t>
            </a:r>
            <a:r>
              <a:rPr lang="fr-CH" sz="2800" dirty="0" smtClean="0"/>
              <a:t> of </a:t>
            </a:r>
            <a:r>
              <a:rPr lang="fr-CH" sz="2800" dirty="0" err="1" smtClean="0"/>
              <a:t>emission</a:t>
            </a:r>
            <a:r>
              <a:rPr lang="fr-CH" sz="2800" dirty="0" smtClean="0"/>
              <a:t> </a:t>
            </a:r>
            <a:r>
              <a:rPr lang="fr-CH" sz="2800" dirty="0" err="1" smtClean="0"/>
              <a:t>reductions</a:t>
            </a:r>
            <a:r>
              <a:rPr lang="fr-CH" sz="2800" dirty="0" smtClean="0"/>
              <a:t> of </a:t>
            </a:r>
            <a:r>
              <a:rPr lang="fr-CH" sz="2800" dirty="0" err="1" smtClean="0"/>
              <a:t>industrial</a:t>
            </a:r>
            <a:r>
              <a:rPr lang="fr-CH" sz="2800" dirty="0" smtClean="0"/>
              <a:t> countries= 17%  via</a:t>
            </a:r>
          </a:p>
          <a:p>
            <a:pPr marL="834390" lvl="1" indent="-514350"/>
            <a:r>
              <a:rPr lang="fr-CH" sz="2800" dirty="0" err="1" smtClean="0"/>
              <a:t>Applying</a:t>
            </a:r>
            <a:r>
              <a:rPr lang="fr-CH" sz="2800" dirty="0" smtClean="0"/>
              <a:t> CO2 </a:t>
            </a:r>
            <a:r>
              <a:rPr lang="fr-CH" sz="2800" dirty="0" err="1" smtClean="0"/>
              <a:t>tax</a:t>
            </a:r>
            <a:r>
              <a:rPr lang="fr-CH" sz="2800" dirty="0" smtClean="0"/>
              <a:t> = </a:t>
            </a:r>
            <a:r>
              <a:rPr lang="fr-CH" sz="2800" dirty="0" err="1" smtClean="0"/>
              <a:t>developing</a:t>
            </a:r>
            <a:r>
              <a:rPr lang="fr-CH" sz="2800" dirty="0" smtClean="0"/>
              <a:t> countries exports </a:t>
            </a:r>
            <a:r>
              <a:rPr lang="fr-CH" sz="2800" dirty="0" smtClean="0">
                <a:sym typeface="Euclid Symbol"/>
              </a:rPr>
              <a:t>=</a:t>
            </a:r>
            <a:r>
              <a:rPr lang="fr-CH" sz="2800" dirty="0" smtClean="0"/>
              <a:t> 2%; </a:t>
            </a:r>
          </a:p>
          <a:p>
            <a:pPr marL="834390" lvl="1" indent="-514350"/>
            <a:r>
              <a:rPr lang="fr-CH" sz="2800" dirty="0" smtClean="0"/>
              <a:t>BTA </a:t>
            </a:r>
            <a:r>
              <a:rPr lang="fr-CH" sz="2800" dirty="0" err="1" smtClean="0"/>
              <a:t>based</a:t>
            </a:r>
            <a:r>
              <a:rPr lang="fr-CH" sz="2800" dirty="0" smtClean="0"/>
              <a:t> on </a:t>
            </a:r>
            <a:r>
              <a:rPr lang="fr-CH" sz="2800" dirty="0" err="1" smtClean="0"/>
              <a:t>carbon</a:t>
            </a:r>
            <a:r>
              <a:rPr lang="fr-CH" sz="2800" dirty="0" smtClean="0"/>
              <a:t>-content of imports = </a:t>
            </a:r>
            <a:r>
              <a:rPr lang="fr-CH" sz="2800" dirty="0" err="1"/>
              <a:t>developing</a:t>
            </a:r>
            <a:r>
              <a:rPr lang="fr-CH" sz="2800" dirty="0"/>
              <a:t> countries exports </a:t>
            </a:r>
            <a:r>
              <a:rPr lang="fr-CH" sz="2800" dirty="0">
                <a:sym typeface="Euclid Symbol"/>
              </a:rPr>
              <a:t> </a:t>
            </a:r>
            <a:r>
              <a:rPr lang="fr-CH" sz="2800" dirty="0" smtClean="0"/>
              <a:t>by 15% </a:t>
            </a:r>
          </a:p>
          <a:p>
            <a:pPr marL="514350" indent="-514350">
              <a:buFont typeface="+mj-lt"/>
              <a:buAutoNum type="arabicPeriod"/>
            </a:pPr>
            <a:endParaRPr lang="fr-CH" dirty="0"/>
          </a:p>
          <a:p>
            <a:pPr marL="514350" indent="-514350">
              <a:buFont typeface="+mj-lt"/>
              <a:buAutoNum type="arabicPeriod"/>
            </a:pPr>
            <a:endParaRPr lang="fr-CH" dirty="0" smtClean="0"/>
          </a:p>
          <a:p>
            <a:pPr marL="514350" indent="-514350">
              <a:buFont typeface="+mj-lt"/>
              <a:buAutoNum type="arabicPeriod"/>
            </a:pPr>
            <a:endParaRPr lang="fr-CH" dirty="0" smtClean="0"/>
          </a:p>
          <a:p>
            <a:pPr marL="514350" indent="-514350">
              <a:buFont typeface="Wingdings"/>
              <a:buNone/>
            </a:pPr>
            <a:endParaRPr lang="fr-CH" dirty="0"/>
          </a:p>
        </p:txBody>
      </p:sp>
    </p:spTree>
    <p:extLst>
      <p:ext uri="{BB962C8B-B14F-4D97-AF65-F5344CB8AC3E}">
        <p14:creationId xmlns="" xmlns:p14="http://schemas.microsoft.com/office/powerpoint/2010/main" val="3330587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16</a:t>
            </a:fld>
            <a:endParaRPr lang="fr-CH"/>
          </a:p>
        </p:txBody>
      </p:sp>
      <p:sp>
        <p:nvSpPr>
          <p:cNvPr id="5" name="Title 1"/>
          <p:cNvSpPr txBox="1">
            <a:spLocks noGrp="1"/>
          </p:cNvSpPr>
          <p:nvPr>
            <p:ph type="title"/>
          </p:nvPr>
        </p:nvSpPr>
        <p:spPr>
          <a:prstGeom prst="rect">
            <a:avLst/>
          </a:prstGeom>
        </p:spPr>
        <p:txBody>
          <a:bodyP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CH" sz="4400" b="0" i="0" u="none" strike="noStrike" kern="1200" cap="none" spc="0" normalizeH="0" baseline="0" noProof="0" dirty="0" err="1" smtClean="0">
                <a:ln>
                  <a:noFill/>
                </a:ln>
                <a:solidFill>
                  <a:schemeClr val="tx2"/>
                </a:solidFill>
                <a:effectLst/>
                <a:uLnTx/>
                <a:uFillTx/>
                <a:latin typeface="+mj-lt"/>
                <a:ea typeface="+mj-ea"/>
                <a:cs typeface="+mj-cs"/>
              </a:rPr>
              <a:t>Political</a:t>
            </a:r>
            <a:r>
              <a:rPr kumimoji="0" lang="fr-CH" sz="4400" b="0" i="0" u="none" strike="noStrike" kern="1200" cap="none" spc="0" normalizeH="0" baseline="0" noProof="0" dirty="0" smtClean="0">
                <a:ln>
                  <a:noFill/>
                </a:ln>
                <a:solidFill>
                  <a:schemeClr val="tx2"/>
                </a:solidFill>
                <a:effectLst/>
                <a:uLnTx/>
                <a:uFillTx/>
                <a:latin typeface="+mj-lt"/>
                <a:ea typeface="+mj-ea"/>
                <a:cs typeface="+mj-cs"/>
              </a:rPr>
              <a:t> </a:t>
            </a:r>
            <a:r>
              <a:rPr kumimoji="0" lang="fr-CH" sz="4400" b="0" i="0" u="none" strike="noStrike" kern="1200" cap="none" spc="0" normalizeH="0" baseline="0" noProof="0" dirty="0" err="1" smtClean="0">
                <a:ln>
                  <a:noFill/>
                </a:ln>
                <a:solidFill>
                  <a:schemeClr val="tx2"/>
                </a:solidFill>
                <a:effectLst/>
                <a:uLnTx/>
                <a:uFillTx/>
                <a:latin typeface="+mj-lt"/>
                <a:ea typeface="+mj-ea"/>
                <a:cs typeface="+mj-cs"/>
              </a:rPr>
              <a:t>Economy</a:t>
            </a:r>
            <a:r>
              <a:rPr kumimoji="0" lang="fr-CH" sz="4400" b="0" i="0" u="none" strike="noStrike" kern="1200" cap="none" spc="0" normalizeH="0" baseline="0" noProof="0" dirty="0" smtClean="0">
                <a:ln>
                  <a:noFill/>
                </a:ln>
                <a:solidFill>
                  <a:schemeClr val="tx2"/>
                </a:solidFill>
                <a:effectLst/>
                <a:uLnTx/>
                <a:uFillTx/>
                <a:latin typeface="+mj-lt"/>
                <a:ea typeface="+mj-ea"/>
                <a:cs typeface="+mj-cs"/>
              </a:rPr>
              <a:t> of </a:t>
            </a:r>
            <a:r>
              <a:rPr kumimoji="0" lang="fr-CH" sz="4400" b="0" i="0" u="none" strike="noStrike" kern="1200" cap="none" spc="0" normalizeH="0" baseline="0" noProof="0" dirty="0" err="1" smtClean="0">
                <a:ln>
                  <a:noFill/>
                </a:ln>
                <a:solidFill>
                  <a:schemeClr val="tx2"/>
                </a:solidFill>
                <a:effectLst/>
                <a:uLnTx/>
                <a:uFillTx/>
                <a:latin typeface="+mj-lt"/>
                <a:ea typeface="+mj-ea"/>
                <a:cs typeface="+mj-cs"/>
              </a:rPr>
              <a:t>Implementation</a:t>
            </a:r>
            <a:r>
              <a:rPr kumimoji="0" lang="fr-CH" sz="4400" b="0" i="0" u="none" strike="noStrike" kern="1200" cap="none" spc="0" normalizeH="0" baseline="0" noProof="0" dirty="0" smtClean="0">
                <a:ln>
                  <a:noFill/>
                </a:ln>
                <a:solidFill>
                  <a:schemeClr val="tx2"/>
                </a:solidFill>
                <a:effectLst/>
                <a:uLnTx/>
                <a:uFillTx/>
                <a:latin typeface="+mj-lt"/>
                <a:ea typeface="+mj-ea"/>
                <a:cs typeface="+mj-cs"/>
              </a:rPr>
              <a:t> (I)</a:t>
            </a:r>
            <a:endParaRPr kumimoji="0" lang="fr-CH"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Content Placeholder 3"/>
          <p:cNvSpPr txBox="1">
            <a:spLocks/>
          </p:cNvSpPr>
          <p:nvPr/>
        </p:nvSpPr>
        <p:spPr>
          <a:xfrm>
            <a:off x="467544" y="1960240"/>
            <a:ext cx="8153400" cy="4565104"/>
          </a:xfrm>
          <a:prstGeom prst="rect">
            <a:avLst/>
          </a:prstGeom>
        </p:spPr>
        <p:txBody>
          <a:bodyPr>
            <a:normAutofit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smtClean="0">
                <a:ln>
                  <a:noFill/>
                </a:ln>
                <a:solidFill>
                  <a:schemeClr val="tx1"/>
                </a:solidFill>
                <a:effectLst/>
                <a:uLnTx/>
                <a:uFillTx/>
                <a:latin typeface="+mn-lt"/>
                <a:ea typeface="+mn-ea"/>
                <a:cs typeface="+mn-cs"/>
              </a:rPr>
              <a:t>Consensus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tax</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of 100$ per ton of CO2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necessary</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to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stabilize</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rise</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in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temp</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 1$trillion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rents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per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year</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up for capture by lobbies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Biofuels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In US, 200 support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measures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per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year</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costing</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$6billion+ 46%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tariff</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on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imported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ethanol</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to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protect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infant-</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industry</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(=agriculture); EU 43% on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imported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ethanol</a:t>
            </a:r>
            <a:endParaRPr kumimoji="0" lang="fr-CH" sz="29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smtClean="0">
                <a:ln>
                  <a:noFill/>
                </a:ln>
                <a:solidFill>
                  <a:schemeClr val="tx1"/>
                </a:solidFill>
                <a:effectLst/>
                <a:uLnTx/>
                <a:uFillTx/>
                <a:latin typeface="+mn-lt"/>
                <a:ea typeface="+mn-ea"/>
                <a:cs typeface="+mn-cs"/>
              </a:rPr>
              <a:t>164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sectors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subsectors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submitted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to EU for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significant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threat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of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carbon</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leakage</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a:t>
            </a:r>
          </a:p>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  Free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sym typeface="Euclid Symbol"/>
              </a:rPr>
              <a:t>license</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 allocation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sym typeface="Euclid Symbol"/>
              </a:rPr>
              <a:t>under</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 ETS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fr-CH" sz="29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fr-CH"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96752"/>
            <a:ext cx="8337748" cy="536104"/>
          </a:xfrm>
        </p:spPr>
        <p:txBody>
          <a:bodyPr>
            <a:noAutofit/>
          </a:bodyPr>
          <a:lstStyle/>
          <a:p>
            <a:pPr algn="ctr"/>
            <a:r>
              <a:rPr lang="fr-CH" sz="2400" dirty="0" err="1" smtClean="0"/>
              <a:t>Which</a:t>
            </a:r>
            <a:r>
              <a:rPr lang="fr-CH" sz="2400" dirty="0" smtClean="0"/>
              <a:t> Border </a:t>
            </a:r>
            <a:r>
              <a:rPr lang="fr-CH" sz="2400" dirty="0" err="1"/>
              <a:t>tax</a:t>
            </a:r>
            <a:r>
              <a:rPr lang="fr-CH" sz="2400" dirty="0"/>
              <a:t> </a:t>
            </a:r>
            <a:r>
              <a:rPr lang="fr-CH" sz="2400" dirty="0" err="1" smtClean="0"/>
              <a:t>adjusments</a:t>
            </a:r>
            <a:r>
              <a:rPr lang="fr-CH" sz="2400" dirty="0" smtClean="0"/>
              <a:t> (BTA) </a:t>
            </a:r>
            <a:r>
              <a:rPr lang="fr-CH" sz="2400" dirty="0" err="1"/>
              <a:t>Steel</a:t>
            </a:r>
            <a:r>
              <a:rPr lang="fr-CH" sz="2400" dirty="0"/>
              <a:t> </a:t>
            </a:r>
            <a:r>
              <a:rPr lang="fr-CH" sz="2400" dirty="0" smtClean="0"/>
              <a:t>case  (</a:t>
            </a:r>
            <a:r>
              <a:rPr lang="fr-CH" sz="2400" dirty="0"/>
              <a:t>Moore, 2010)</a:t>
            </a:r>
          </a:p>
        </p:txBody>
      </p:sp>
      <p:sp>
        <p:nvSpPr>
          <p:cNvPr id="3" name="Slide Number Placeholder 2"/>
          <p:cNvSpPr>
            <a:spLocks noGrp="1"/>
          </p:cNvSpPr>
          <p:nvPr>
            <p:ph type="sldNum" sz="quarter" idx="12"/>
          </p:nvPr>
        </p:nvSpPr>
        <p:spPr/>
        <p:txBody>
          <a:bodyPr>
            <a:normAutofit fontScale="85000" lnSpcReduction="20000"/>
          </a:bodyPr>
          <a:lstStyle/>
          <a:p>
            <a:fld id="{D7099CBF-BFA1-4D6A-BDEE-91B5D60DAAF8}" type="slidenum">
              <a:rPr lang="fr-CH" smtClean="0"/>
              <a:pPr/>
              <a:t>17</a:t>
            </a:fld>
            <a:endParaRPr lang="fr-CH"/>
          </a:p>
        </p:txBody>
      </p:sp>
      <p:sp>
        <p:nvSpPr>
          <p:cNvPr id="6" name="Slide Number Placeholder 2"/>
          <p:cNvSpPr txBox="1">
            <a:spLocks/>
          </p:cNvSpPr>
          <p:nvPr/>
        </p:nvSpPr>
        <p:spPr>
          <a:xfrm>
            <a:off x="0" y="1272222"/>
            <a:ext cx="533400" cy="244476"/>
          </a:xfrm>
          <a:prstGeom prst="rect">
            <a:avLst/>
          </a:prstGeom>
        </p:spPr>
        <p:txBody>
          <a:bodyPr vert="horz" anchor="ctr" anchorCtr="0">
            <a:normAutofit fontScale="85000" lnSpcReduction="20000"/>
          </a:bodyPr>
          <a:lstStyle>
            <a:defPPr>
              <a:defRPr lang="fr-F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7099CBF-BFA1-4D6A-BDEE-91B5D60DAAF8}" type="slidenum">
              <a:rPr lang="fr-CH" smtClean="0"/>
              <a:pPr/>
              <a:t>17</a:t>
            </a:fld>
            <a:endParaRPr lang="fr-CH"/>
          </a:p>
        </p:txBody>
      </p:sp>
      <p:pic>
        <p:nvPicPr>
          <p:cNvPr id="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2170137"/>
            <a:ext cx="8172450" cy="4067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179512" y="6300028"/>
            <a:ext cx="8964488" cy="369332"/>
          </a:xfrm>
          <a:prstGeom prst="rect">
            <a:avLst/>
          </a:prstGeom>
          <a:noFill/>
        </p:spPr>
        <p:txBody>
          <a:bodyPr wrap="square" rtlCol="0">
            <a:spAutoFit/>
          </a:bodyPr>
          <a:lstStyle/>
          <a:p>
            <a:r>
              <a:rPr lang="fr-CH" b="1" dirty="0" smtClean="0"/>
              <a:t>None </a:t>
            </a:r>
            <a:r>
              <a:rPr lang="fr-CH" b="1" dirty="0" err="1" smtClean="0"/>
              <a:t>among</a:t>
            </a:r>
            <a:r>
              <a:rPr lang="fr-CH" b="1" dirty="0" smtClean="0"/>
              <a:t> BTA </a:t>
            </a:r>
            <a:r>
              <a:rPr lang="fr-CH" b="1" dirty="0" err="1" smtClean="0"/>
              <a:t>adjustments</a:t>
            </a:r>
            <a:r>
              <a:rPr lang="fr-CH" b="1" dirty="0" smtClean="0"/>
              <a:t> </a:t>
            </a:r>
            <a:r>
              <a:rPr lang="fr-CH" b="1" dirty="0" err="1" smtClean="0"/>
              <a:t>possibilities</a:t>
            </a:r>
            <a:r>
              <a:rPr lang="fr-CH" b="1" dirty="0" smtClean="0"/>
              <a:t> </a:t>
            </a:r>
            <a:r>
              <a:rPr lang="fr-CH" b="1" dirty="0" err="1" smtClean="0"/>
              <a:t>meets</a:t>
            </a:r>
            <a:r>
              <a:rPr lang="fr-CH" b="1" dirty="0" smtClean="0"/>
              <a:t> the 4 </a:t>
            </a:r>
            <a:r>
              <a:rPr lang="fr-CH" b="1" dirty="0" err="1" smtClean="0"/>
              <a:t>constraints</a:t>
            </a:r>
            <a:r>
              <a:rPr lang="fr-CH" b="1" dirty="0" smtClean="0"/>
              <a:t> for </a:t>
            </a:r>
            <a:r>
              <a:rPr lang="fr-CH" b="1" dirty="0" err="1" smtClean="0"/>
              <a:t>being</a:t>
            </a:r>
            <a:r>
              <a:rPr lang="fr-CH" b="1" dirty="0" smtClean="0"/>
              <a:t> </a:t>
            </a:r>
            <a:r>
              <a:rPr lang="fr-CH" b="1" dirty="0" err="1" smtClean="0"/>
              <a:t>implementable</a:t>
            </a:r>
            <a:endParaRPr lang="fr-CH" b="1" dirty="0"/>
          </a:p>
        </p:txBody>
      </p:sp>
      <p:sp>
        <p:nvSpPr>
          <p:cNvPr id="9" name="Title 1"/>
          <p:cNvSpPr txBox="1">
            <a:spLocks/>
          </p:cNvSpPr>
          <p:nvPr/>
        </p:nvSpPr>
        <p:spPr>
          <a:xfrm>
            <a:off x="323528" y="228600"/>
            <a:ext cx="8442520" cy="990600"/>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fr-CH" sz="3200" b="1" dirty="0" err="1" smtClean="0"/>
              <a:t>Implementation</a:t>
            </a:r>
            <a:r>
              <a:rPr lang="fr-CH" sz="3200" b="1" dirty="0" smtClean="0"/>
              <a:t> </a:t>
            </a:r>
            <a:r>
              <a:rPr lang="fr-CH" sz="3200" b="1" dirty="0" err="1" smtClean="0"/>
              <a:t>Difficulties</a:t>
            </a:r>
            <a:r>
              <a:rPr lang="fr-CH" sz="3200" b="1" dirty="0" smtClean="0"/>
              <a:t>: </a:t>
            </a:r>
            <a:r>
              <a:rPr lang="fr-CH" sz="3200" b="1" dirty="0" err="1" smtClean="0"/>
              <a:t>Further</a:t>
            </a:r>
            <a:r>
              <a:rPr lang="fr-CH" sz="3200" b="1" dirty="0" smtClean="0"/>
              <a:t> </a:t>
            </a:r>
            <a:r>
              <a:rPr lang="fr-CH" sz="3200" b="1" dirty="0" err="1" smtClean="0"/>
              <a:t>Political</a:t>
            </a:r>
            <a:r>
              <a:rPr lang="fr-CH" sz="3200" b="1" dirty="0" smtClean="0"/>
              <a:t> </a:t>
            </a:r>
            <a:r>
              <a:rPr lang="fr-CH" sz="3200" b="1" dirty="0" err="1" smtClean="0"/>
              <a:t>Economy</a:t>
            </a:r>
            <a:r>
              <a:rPr lang="fr-CH" sz="3200" b="1" dirty="0" smtClean="0"/>
              <a:t> </a:t>
            </a:r>
            <a:r>
              <a:rPr lang="fr-CH" sz="3200" b="1" dirty="0" err="1" smtClean="0"/>
              <a:t>Considerations</a:t>
            </a:r>
            <a:endParaRPr lang="fr-CH" sz="3200" b="1" dirty="0"/>
          </a:p>
        </p:txBody>
      </p:sp>
    </p:spTree>
    <p:extLst>
      <p:ext uri="{BB962C8B-B14F-4D97-AF65-F5344CB8AC3E}">
        <p14:creationId xmlns="" xmlns:p14="http://schemas.microsoft.com/office/powerpoint/2010/main" val="3655679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H" dirty="0" smtClean="0"/>
              <a:t>The Cap and Trade System </a:t>
            </a:r>
            <a:endParaRPr lang="fr-CH" dirty="0"/>
          </a:p>
        </p:txBody>
      </p:sp>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18</a:t>
            </a:fld>
            <a:endParaRPr lang="fr-CH"/>
          </a:p>
        </p:txBody>
      </p:sp>
      <p:sp>
        <p:nvSpPr>
          <p:cNvPr id="6" name="Slide Number Placeholder 2"/>
          <p:cNvSpPr txBox="1">
            <a:spLocks/>
          </p:cNvSpPr>
          <p:nvPr/>
        </p:nvSpPr>
        <p:spPr>
          <a:xfrm>
            <a:off x="0" y="1272222"/>
            <a:ext cx="533400" cy="244476"/>
          </a:xfrm>
          <a:prstGeom prst="rect">
            <a:avLst/>
          </a:prstGeom>
        </p:spPr>
        <p:txBody>
          <a:bodyPr vert="horz" anchor="ctr" anchorCtr="0">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7099CBF-BFA1-4D6A-BDEE-91B5D60DAAF8}" type="slidenum">
              <a:rPr kumimoji="0" lang="fr-CH" sz="1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fr-CH" sz="1400" b="1" i="0" u="none" strike="noStrike" kern="1200" cap="none" spc="0" normalizeH="0" baseline="0" noProof="0">
              <a:ln>
                <a:noFill/>
              </a:ln>
              <a:solidFill>
                <a:srgbClr val="FFFFFF"/>
              </a:solidFill>
              <a:effectLst/>
              <a:uLnTx/>
              <a:uFillTx/>
              <a:latin typeface="+mn-lt"/>
              <a:ea typeface="+mn-ea"/>
              <a:cs typeface="+mn-cs"/>
            </a:endParaRPr>
          </a:p>
        </p:txBody>
      </p:sp>
      <p:sp>
        <p:nvSpPr>
          <p:cNvPr id="7" name="Content Placeholder 3"/>
          <p:cNvSpPr txBox="1">
            <a:spLocks/>
          </p:cNvSpPr>
          <p:nvPr/>
        </p:nvSpPr>
        <p:spPr>
          <a:xfrm>
            <a:off x="612648" y="1600200"/>
            <a:ext cx="8153400" cy="4495800"/>
          </a:xfrm>
          <a:prstGeom prst="rect">
            <a:avLst/>
          </a:prstGeom>
        </p:spPr>
        <p:txBody>
          <a:bodyPr>
            <a:normAutofit fontScale="92500"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smtClean="0">
                <a:ln>
                  <a:noFill/>
                </a:ln>
                <a:solidFill>
                  <a:schemeClr val="tx1"/>
                </a:solidFill>
                <a:effectLst/>
                <a:uLnTx/>
                <a:uFillTx/>
                <a:latin typeface="+mn-lt"/>
                <a:ea typeface="+mn-ea"/>
                <a:cs typeface="+mn-cs"/>
              </a:rPr>
              <a:t>If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independence</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property</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holds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efficient allocation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regardless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of initial allocation of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permits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but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gov'ts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who</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allocate</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licenses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are not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cost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minimizers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smtClean="0">
                <a:ln>
                  <a:noFill/>
                </a:ln>
                <a:solidFill>
                  <a:schemeClr val="tx1"/>
                </a:solidFill>
                <a:effectLst/>
                <a:uLnTx/>
                <a:uFillTx/>
                <a:latin typeface="+mn-lt"/>
                <a:ea typeface="+mn-ea"/>
                <a:cs typeface="+mn-cs"/>
              </a:rPr>
              <a:t>CAT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worked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relatively</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well</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under</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US Clean Air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Act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of 1990 as SO2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emissions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were</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cut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in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half</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in the US 990-2000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with</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distribution of ‘bonus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allowances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to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get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bi-partisan</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support.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Costs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decreased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by 50% relative to pure cap due to the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possibility</a:t>
            </a:r>
            <a:r>
              <a:rPr kumimoji="0" lang="fr-CH" sz="2900" b="0" i="0" u="none" strike="noStrike" kern="1200" cap="none" spc="0" normalizeH="0" noProof="0" dirty="0" smtClean="0">
                <a:ln>
                  <a:noFill/>
                </a:ln>
                <a:solidFill>
                  <a:schemeClr val="tx1"/>
                </a:solidFill>
                <a:effectLst/>
                <a:uLnTx/>
                <a:uFillTx/>
                <a:latin typeface="+mn-lt"/>
                <a:ea typeface="+mn-ea"/>
                <a:cs typeface="+mn-cs"/>
              </a:rPr>
              <a:t> to </a:t>
            </a:r>
            <a:r>
              <a:rPr kumimoji="0" lang="fr-CH" sz="2900" b="0" i="0" u="none" strike="noStrike" kern="1200" cap="none" spc="0" normalizeH="0" noProof="0" dirty="0" err="1" smtClean="0">
                <a:ln>
                  <a:noFill/>
                </a:ln>
                <a:solidFill>
                  <a:schemeClr val="tx1"/>
                </a:solidFill>
                <a:effectLst/>
                <a:uLnTx/>
                <a:uFillTx/>
                <a:latin typeface="+mn-lt"/>
                <a:ea typeface="+mn-ea"/>
                <a:cs typeface="+mn-cs"/>
              </a:rPr>
              <a:t>trade</a:t>
            </a:r>
            <a:r>
              <a:rPr kumimoji="0" lang="fr-CH" sz="2900" b="0" i="0" u="none" strike="noStrike" kern="1200" cap="none" spc="0" normalizeH="0" noProof="0" dirty="0" smtClean="0">
                <a:ln>
                  <a:noFill/>
                </a:ln>
                <a:solidFill>
                  <a:schemeClr val="tx1"/>
                </a:solidFill>
                <a:effectLst/>
                <a:uLnTx/>
                <a:uFillTx/>
                <a:latin typeface="+mn-lt"/>
                <a:ea typeface="+mn-ea"/>
                <a:cs typeface="+mn-cs"/>
              </a:rPr>
              <a:t> </a:t>
            </a:r>
            <a:r>
              <a:rPr kumimoji="0" lang="fr-CH" sz="2900" b="0" i="0" u="none" strike="noStrike" kern="1200" cap="none" spc="0" normalizeH="0" noProof="0" dirty="0" err="1" smtClean="0">
                <a:ln>
                  <a:noFill/>
                </a:ln>
                <a:solidFill>
                  <a:schemeClr val="tx1"/>
                </a:solidFill>
                <a:effectLst/>
                <a:uLnTx/>
                <a:uFillTx/>
                <a:latin typeface="+mn-lt"/>
                <a:ea typeface="+mn-ea"/>
                <a:cs typeface="+mn-cs"/>
              </a:rPr>
              <a:t>licenses</a:t>
            </a:r>
            <a:endParaRPr kumimoji="0" lang="fr-CH" sz="29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smtClean="0">
                <a:ln>
                  <a:noFill/>
                </a:ln>
                <a:solidFill>
                  <a:schemeClr val="tx1"/>
                </a:solidFill>
                <a:effectLst/>
                <a:uLnTx/>
                <a:uFillTx/>
                <a:latin typeface="+mn-lt"/>
                <a:ea typeface="+mn-ea"/>
                <a:cs typeface="+mn-cs"/>
              </a:rPr>
              <a:t>Has not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worked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well</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internationally</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with</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fight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over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rents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in the EU ETS (and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proposed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regulation</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on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emissions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from</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airplanes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a:t>
            </a:r>
            <a:endParaRPr kumimoji="0" lang="fr-CH"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88640"/>
            <a:ext cx="8153400" cy="990600"/>
          </a:xfrm>
        </p:spPr>
        <p:txBody>
          <a:bodyPr>
            <a:normAutofit/>
          </a:bodyPr>
          <a:lstStyle/>
          <a:p>
            <a:r>
              <a:rPr lang="fr-CH" dirty="0" smtClean="0"/>
              <a:t> The </a:t>
            </a:r>
            <a:r>
              <a:rPr lang="fr-CH" dirty="0"/>
              <a:t>Doha «</a:t>
            </a:r>
            <a:r>
              <a:rPr lang="fr-CH" dirty="0" smtClean="0"/>
              <a:t>no-Mandate » </a:t>
            </a:r>
            <a:r>
              <a:rPr lang="fr-CH" dirty="0" err="1" smtClean="0"/>
              <a:t>effects</a:t>
            </a:r>
            <a:r>
              <a:rPr lang="fr-CH" dirty="0" smtClean="0"/>
              <a:t>(I)</a:t>
            </a:r>
            <a:endParaRPr lang="fr-CH" dirty="0"/>
          </a:p>
        </p:txBody>
      </p:sp>
      <p:sp>
        <p:nvSpPr>
          <p:cNvPr id="3" name="Slide Number Placeholder 2"/>
          <p:cNvSpPr>
            <a:spLocks noGrp="1"/>
          </p:cNvSpPr>
          <p:nvPr>
            <p:ph type="sldNum" sz="quarter" idx="12"/>
          </p:nvPr>
        </p:nvSpPr>
        <p:spPr/>
        <p:txBody>
          <a:bodyPr>
            <a:normAutofit fontScale="85000" lnSpcReduction="20000"/>
          </a:bodyPr>
          <a:lstStyle/>
          <a:p>
            <a:fld id="{D7099CBF-BFA1-4D6A-BDEE-91B5D60DAAF8}" type="slidenum">
              <a:rPr lang="fr-CH" smtClean="0"/>
              <a:pPr/>
              <a:t>19</a:t>
            </a:fld>
            <a:endParaRPr lang="fr-CH"/>
          </a:p>
        </p:txBody>
      </p:sp>
      <p:sp>
        <p:nvSpPr>
          <p:cNvPr id="4" name="Content Placeholder 3"/>
          <p:cNvSpPr>
            <a:spLocks noGrp="1"/>
          </p:cNvSpPr>
          <p:nvPr>
            <p:ph sz="quarter" idx="1"/>
          </p:nvPr>
        </p:nvSpPr>
        <p:spPr>
          <a:xfrm>
            <a:off x="0" y="1741512"/>
            <a:ext cx="8891392" cy="4783832"/>
          </a:xfrm>
        </p:spPr>
        <p:txBody>
          <a:bodyPr>
            <a:normAutofit fontScale="92500" lnSpcReduction="20000"/>
          </a:bodyPr>
          <a:lstStyle/>
          <a:p>
            <a:r>
              <a:rPr lang="fr-CH" sz="3500" dirty="0" smtClean="0"/>
              <a:t>The </a:t>
            </a:r>
            <a:r>
              <a:rPr lang="fr-CH" sz="3500" dirty="0" err="1" smtClean="0"/>
              <a:t>subsidy</a:t>
            </a:r>
            <a:r>
              <a:rPr lang="fr-CH" sz="3500" dirty="0" smtClean="0"/>
              <a:t> </a:t>
            </a:r>
            <a:r>
              <a:rPr lang="fr-CH" sz="3500" dirty="0" err="1" smtClean="0"/>
              <a:t>problem</a:t>
            </a:r>
            <a:r>
              <a:rPr lang="fr-CH" sz="3500" dirty="0" smtClean="0"/>
              <a:t> (</a:t>
            </a:r>
            <a:r>
              <a:rPr lang="fr-CH" sz="3500" dirty="0" err="1" smtClean="0"/>
              <a:t>fossil</a:t>
            </a:r>
            <a:r>
              <a:rPr lang="fr-CH" sz="3500" dirty="0" smtClean="0"/>
              <a:t> fuels, water….and </a:t>
            </a:r>
            <a:r>
              <a:rPr lang="fr-CH" sz="3500" dirty="0" err="1" smtClean="0"/>
              <a:t>fisheries</a:t>
            </a:r>
            <a:r>
              <a:rPr lang="fr-CH" sz="3500" dirty="0" smtClean="0"/>
              <a:t> "Non-</a:t>
            </a:r>
            <a:r>
              <a:rPr lang="fr-CH" sz="3500" dirty="0" err="1" smtClean="0"/>
              <a:t>actionable</a:t>
            </a:r>
            <a:r>
              <a:rPr lang="fr-CH" sz="3500" dirty="0" smtClean="0"/>
              <a:t>).  </a:t>
            </a:r>
            <a:r>
              <a:rPr lang="fr-CH" sz="3500" dirty="0" err="1" smtClean="0"/>
              <a:t>Huge</a:t>
            </a:r>
            <a:r>
              <a:rPr lang="fr-CH" sz="3500" dirty="0" smtClean="0"/>
              <a:t> </a:t>
            </a:r>
            <a:r>
              <a:rPr lang="fr-CH" sz="3500" dirty="0" err="1" smtClean="0"/>
              <a:t>problem</a:t>
            </a:r>
            <a:r>
              <a:rPr lang="fr-CH" sz="3500" dirty="0" smtClean="0"/>
              <a:t> for a green </a:t>
            </a:r>
            <a:r>
              <a:rPr lang="fr-CH" sz="3500" dirty="0" err="1" smtClean="0"/>
              <a:t>growth</a:t>
            </a:r>
            <a:r>
              <a:rPr lang="fr-CH" sz="3500" dirty="0" smtClean="0"/>
              <a:t> </a:t>
            </a:r>
            <a:r>
              <a:rPr lang="fr-CH" sz="3500" dirty="0" err="1" smtClean="0"/>
              <a:t>development</a:t>
            </a:r>
            <a:r>
              <a:rPr lang="fr-CH" sz="3500" dirty="0" smtClean="0"/>
              <a:t> </a:t>
            </a:r>
            <a:r>
              <a:rPr lang="fr-CH" sz="3500" dirty="0" err="1" smtClean="0"/>
              <a:t>strategy</a:t>
            </a:r>
            <a:r>
              <a:rPr lang="fr-CH" sz="3500" dirty="0" smtClean="0"/>
              <a:t>. </a:t>
            </a:r>
          </a:p>
          <a:p>
            <a:r>
              <a:rPr lang="fr-CH" sz="3500" dirty="0" smtClean="0"/>
              <a:t>Can </a:t>
            </a:r>
            <a:r>
              <a:rPr lang="fr-CH" sz="3500" dirty="0" err="1" smtClean="0"/>
              <a:t>this</a:t>
            </a:r>
            <a:r>
              <a:rPr lang="fr-CH" sz="3500" dirty="0" smtClean="0"/>
              <a:t> </a:t>
            </a:r>
            <a:r>
              <a:rPr lang="fr-CH" sz="3500" dirty="0" err="1" smtClean="0"/>
              <a:t>be</a:t>
            </a:r>
            <a:r>
              <a:rPr lang="fr-CH" sz="3500" dirty="0" smtClean="0"/>
              <a:t> </a:t>
            </a:r>
            <a:r>
              <a:rPr lang="fr-CH" sz="3500" dirty="0" err="1" smtClean="0"/>
              <a:t>fixed</a:t>
            </a:r>
            <a:r>
              <a:rPr lang="fr-CH" sz="3500" dirty="0" smtClean="0"/>
              <a:t> </a:t>
            </a:r>
            <a:r>
              <a:rPr lang="fr-CH" sz="3500" dirty="0" err="1" smtClean="0"/>
              <a:t>at</a:t>
            </a:r>
            <a:r>
              <a:rPr lang="fr-CH" sz="3500" dirty="0" smtClean="0"/>
              <a:t> WTO? Or </a:t>
            </a:r>
            <a:r>
              <a:rPr lang="fr-CH" sz="3500" dirty="0" err="1" smtClean="0"/>
              <a:t>should</a:t>
            </a:r>
            <a:r>
              <a:rPr lang="fr-CH" sz="3500" dirty="0" smtClean="0"/>
              <a:t> </a:t>
            </a:r>
            <a:r>
              <a:rPr lang="fr-CH" sz="3500" dirty="0" err="1" smtClean="0"/>
              <a:t>it</a:t>
            </a:r>
            <a:r>
              <a:rPr lang="fr-CH" sz="3500" dirty="0" smtClean="0"/>
              <a:t> </a:t>
            </a:r>
            <a:r>
              <a:rPr lang="fr-CH" sz="3500" dirty="0" err="1" smtClean="0"/>
              <a:t>be</a:t>
            </a:r>
            <a:r>
              <a:rPr lang="fr-CH" sz="3500" dirty="0" smtClean="0"/>
              <a:t> in </a:t>
            </a:r>
            <a:r>
              <a:rPr lang="fr-CH" sz="3500" dirty="0" err="1" smtClean="0"/>
              <a:t>another</a:t>
            </a:r>
            <a:r>
              <a:rPr lang="fr-CH" sz="3500" dirty="0" smtClean="0"/>
              <a:t> international </a:t>
            </a:r>
            <a:r>
              <a:rPr lang="fr-CH" sz="3500" dirty="0" err="1" smtClean="0"/>
              <a:t>organization</a:t>
            </a:r>
            <a:r>
              <a:rPr lang="fr-CH" sz="3500" dirty="0" smtClean="0"/>
              <a:t> (World </a:t>
            </a:r>
            <a:r>
              <a:rPr lang="fr-CH" sz="3500" dirty="0" err="1" smtClean="0"/>
              <a:t>Climate</a:t>
            </a:r>
            <a:r>
              <a:rPr lang="fr-CH" sz="3500" dirty="0" smtClean="0"/>
              <a:t> </a:t>
            </a:r>
            <a:r>
              <a:rPr lang="fr-CH" sz="3500" dirty="0" err="1" smtClean="0"/>
              <a:t>organization</a:t>
            </a:r>
            <a:r>
              <a:rPr lang="fr-CH" sz="3500" dirty="0" smtClean="0"/>
              <a:t>?)</a:t>
            </a:r>
          </a:p>
          <a:p>
            <a:r>
              <a:rPr lang="fr-CH" sz="3500" dirty="0" smtClean="0"/>
              <a:t>Doha Art. 28. mandate on </a:t>
            </a:r>
            <a:r>
              <a:rPr lang="fr-CH" sz="3500" dirty="0" err="1" smtClean="0"/>
              <a:t>fisheries</a:t>
            </a:r>
            <a:r>
              <a:rPr lang="fr-CH" sz="3500" dirty="0" smtClean="0"/>
              <a:t> «..participants </a:t>
            </a:r>
            <a:r>
              <a:rPr lang="fr-CH" sz="3500" dirty="0" err="1" smtClean="0"/>
              <a:t>shall</a:t>
            </a:r>
            <a:r>
              <a:rPr lang="fr-CH" sz="3500" dirty="0" smtClean="0"/>
              <a:t> </a:t>
            </a:r>
            <a:r>
              <a:rPr lang="fr-CH" sz="3500" dirty="0" err="1" smtClean="0"/>
              <a:t>also</a:t>
            </a:r>
            <a:r>
              <a:rPr lang="fr-CH" sz="3500" dirty="0" smtClean="0"/>
              <a:t> </a:t>
            </a:r>
            <a:r>
              <a:rPr lang="fr-CH" sz="3500" dirty="0" err="1" smtClean="0"/>
              <a:t>aim</a:t>
            </a:r>
            <a:r>
              <a:rPr lang="fr-CH" sz="3500" dirty="0" smtClean="0"/>
              <a:t> to </a:t>
            </a:r>
            <a:r>
              <a:rPr lang="fr-CH" sz="3500" dirty="0" err="1" smtClean="0"/>
              <a:t>clarify</a:t>
            </a:r>
            <a:r>
              <a:rPr lang="fr-CH" sz="3500" dirty="0" smtClean="0"/>
              <a:t> and </a:t>
            </a:r>
            <a:r>
              <a:rPr lang="fr-CH" sz="3500" dirty="0" err="1" smtClean="0"/>
              <a:t>improve</a:t>
            </a:r>
            <a:r>
              <a:rPr lang="fr-CH" sz="3500" dirty="0" smtClean="0"/>
              <a:t> WTO disciplines on </a:t>
            </a:r>
            <a:r>
              <a:rPr lang="fr-CH" sz="3500" dirty="0" err="1" smtClean="0"/>
              <a:t>fisheries</a:t>
            </a:r>
            <a:r>
              <a:rPr lang="fr-CH" sz="3500" dirty="0" smtClean="0"/>
              <a:t> subsidies…»</a:t>
            </a:r>
          </a:p>
          <a:p>
            <a:r>
              <a:rPr lang="fr-CH" sz="3500" dirty="0" smtClean="0"/>
              <a:t>No agreement </a:t>
            </a:r>
            <a:r>
              <a:rPr lang="fr-CH" sz="3500" dirty="0" err="1" smtClean="0"/>
              <a:t>partly</a:t>
            </a:r>
            <a:r>
              <a:rPr lang="fr-CH" sz="3500" dirty="0" smtClean="0"/>
              <a:t> due to S&amp;DT….</a:t>
            </a:r>
            <a:r>
              <a:rPr lang="fr-CH" sz="3500" dirty="0" err="1" smtClean="0"/>
              <a:t>yet</a:t>
            </a:r>
            <a:r>
              <a:rPr lang="fr-CH" sz="3500" dirty="0" smtClean="0"/>
              <a:t> </a:t>
            </a:r>
            <a:r>
              <a:rPr lang="fr-CH" sz="3500" dirty="0" err="1" smtClean="0"/>
              <a:t>fish</a:t>
            </a:r>
            <a:r>
              <a:rPr lang="fr-CH" sz="3500" dirty="0" smtClean="0"/>
              <a:t> are «more visible» </a:t>
            </a:r>
            <a:r>
              <a:rPr lang="fr-CH" sz="3500" dirty="0" err="1" smtClean="0"/>
              <a:t>than</a:t>
            </a:r>
            <a:r>
              <a:rPr lang="fr-CH" sz="3500" dirty="0" smtClean="0"/>
              <a:t> </a:t>
            </a:r>
            <a:r>
              <a:rPr lang="fr-CH" sz="3500" dirty="0" err="1" smtClean="0"/>
              <a:t>climate</a:t>
            </a:r>
            <a:r>
              <a:rPr lang="fr-CH" sz="3500" dirty="0" smtClean="0"/>
              <a:t>…</a:t>
            </a:r>
            <a:r>
              <a:rPr lang="fr-CH" dirty="0" smtClean="0"/>
              <a:t> </a:t>
            </a:r>
            <a:endParaRPr lang="fr-CH" dirty="0"/>
          </a:p>
        </p:txBody>
      </p:sp>
    </p:spTree>
    <p:extLst>
      <p:ext uri="{BB962C8B-B14F-4D97-AF65-F5344CB8AC3E}">
        <p14:creationId xmlns="" xmlns:p14="http://schemas.microsoft.com/office/powerpoint/2010/main" val="2551790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28600"/>
            <a:ext cx="8964488" cy="990600"/>
          </a:xfrm>
        </p:spPr>
        <p:txBody>
          <a:bodyPr>
            <a:noAutofit/>
          </a:bodyPr>
          <a:lstStyle/>
          <a:p>
            <a:pPr algn="ctr"/>
            <a:r>
              <a:rPr lang="fr-CH" sz="3600" b="1" dirty="0" smtClean="0"/>
              <a:t>Four </a:t>
            </a:r>
            <a:r>
              <a:rPr lang="fr-CH" sz="3600" b="1" dirty="0" err="1" smtClean="0"/>
              <a:t>Roles</a:t>
            </a:r>
            <a:r>
              <a:rPr lang="fr-CH" sz="3600" b="1" dirty="0" smtClean="0"/>
              <a:t> for Trade in </a:t>
            </a:r>
            <a:r>
              <a:rPr lang="fr-CH" sz="3600" b="1" dirty="0" err="1" smtClean="0"/>
              <a:t>Climate</a:t>
            </a:r>
            <a:r>
              <a:rPr lang="fr-CH" sz="3600" b="1" dirty="0" smtClean="0"/>
              <a:t> Change Mitigation</a:t>
            </a:r>
            <a:endParaRPr lang="fr-CH" sz="3600" b="1" dirty="0"/>
          </a:p>
        </p:txBody>
      </p:sp>
      <p:sp>
        <p:nvSpPr>
          <p:cNvPr id="4" name="Slide Number Placeholder 3"/>
          <p:cNvSpPr>
            <a:spLocks noGrp="1"/>
          </p:cNvSpPr>
          <p:nvPr>
            <p:ph type="sldNum" sz="quarter" idx="12"/>
          </p:nvPr>
        </p:nvSpPr>
        <p:spPr/>
        <p:txBody>
          <a:bodyPr>
            <a:normAutofit fontScale="85000" lnSpcReduction="20000"/>
          </a:bodyPr>
          <a:lstStyle/>
          <a:p>
            <a:fld id="{D7099CBF-BFA1-4D6A-BDEE-91B5D60DAAF8}" type="slidenum">
              <a:rPr lang="fr-CH" smtClean="0"/>
              <a:pPr/>
              <a:t>2</a:t>
            </a:fld>
            <a:endParaRPr lang="fr-CH"/>
          </a:p>
        </p:txBody>
      </p:sp>
      <p:sp>
        <p:nvSpPr>
          <p:cNvPr id="6" name="Content Placeholder 2"/>
          <p:cNvSpPr txBox="1">
            <a:spLocks/>
          </p:cNvSpPr>
          <p:nvPr/>
        </p:nvSpPr>
        <p:spPr>
          <a:xfrm>
            <a:off x="106208" y="1672208"/>
            <a:ext cx="8858280" cy="5141168"/>
          </a:xfrm>
          <a:prstGeom prst="rect">
            <a:avLst/>
          </a:prstGeom>
        </p:spPr>
        <p:txBody>
          <a:bodyPr>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514350" indent="-514350">
              <a:buFont typeface="+mj-lt"/>
              <a:buAutoNum type="arabicPeriod"/>
            </a:pPr>
            <a:r>
              <a:rPr lang="fr-CH" dirty="0" smtClean="0"/>
              <a:t>Portfolio of green technologies </a:t>
            </a:r>
            <a:r>
              <a:rPr lang="fr-CH" dirty="0" err="1" smtClean="0"/>
              <a:t>carbon</a:t>
            </a:r>
            <a:r>
              <a:rPr lang="fr-CH" dirty="0" smtClean="0"/>
              <a:t>-free </a:t>
            </a:r>
            <a:r>
              <a:rPr lang="fr-CH" dirty="0" err="1" smtClean="0"/>
              <a:t>necessary</a:t>
            </a:r>
            <a:r>
              <a:rPr lang="fr-CH" dirty="0" smtClean="0"/>
              <a:t> Will </a:t>
            </a:r>
            <a:r>
              <a:rPr lang="fr-CH" dirty="0" err="1" smtClean="0"/>
              <a:t>require</a:t>
            </a:r>
            <a:r>
              <a:rPr lang="fr-CH" dirty="0" smtClean="0"/>
              <a:t> </a:t>
            </a:r>
            <a:r>
              <a:rPr lang="fr-CH" dirty="0" err="1" smtClean="0"/>
              <a:t>huge</a:t>
            </a:r>
            <a:r>
              <a:rPr lang="fr-CH" dirty="0" smtClean="0"/>
              <a:t> R&amp;D effort (</a:t>
            </a:r>
            <a:r>
              <a:rPr lang="fr-CH" dirty="0" err="1" smtClean="0"/>
              <a:t>private</a:t>
            </a:r>
            <a:r>
              <a:rPr lang="fr-CH" dirty="0" smtClean="0"/>
              <a:t> and public). For </a:t>
            </a:r>
            <a:r>
              <a:rPr lang="fr-CH" dirty="0" err="1" smtClean="0"/>
              <a:t>which</a:t>
            </a:r>
            <a:r>
              <a:rPr lang="fr-CH" dirty="0" smtClean="0"/>
              <a:t> open WTS </a:t>
            </a:r>
            <a:r>
              <a:rPr lang="fr-CH" dirty="0" err="1" smtClean="0"/>
              <a:t>is</a:t>
            </a:r>
            <a:r>
              <a:rPr lang="fr-CH" dirty="0" smtClean="0"/>
              <a:t> </a:t>
            </a:r>
            <a:r>
              <a:rPr lang="fr-CH" dirty="0" err="1" smtClean="0"/>
              <a:t>needed</a:t>
            </a:r>
            <a:r>
              <a:rPr lang="fr-CH" dirty="0" smtClean="0"/>
              <a:t> to diffuse </a:t>
            </a:r>
            <a:r>
              <a:rPr lang="fr-CH" dirty="0" err="1" smtClean="0"/>
              <a:t>technological</a:t>
            </a:r>
            <a:r>
              <a:rPr lang="fr-CH" dirty="0" smtClean="0"/>
              <a:t> </a:t>
            </a:r>
            <a:r>
              <a:rPr lang="fr-CH" dirty="0" err="1" smtClean="0"/>
              <a:t>progress</a:t>
            </a:r>
            <a:endParaRPr lang="fr-CH" dirty="0" smtClean="0"/>
          </a:p>
          <a:p>
            <a:pPr marL="514350" indent="-514350">
              <a:buFont typeface="+mj-lt"/>
              <a:buAutoNum type="arabicPeriod"/>
            </a:pPr>
            <a:r>
              <a:rPr lang="fr-CH" dirty="0" err="1" smtClean="0"/>
              <a:t>Enforcement</a:t>
            </a:r>
            <a:r>
              <a:rPr lang="fr-CH" dirty="0" smtClean="0"/>
              <a:t> </a:t>
            </a:r>
            <a:r>
              <a:rPr lang="fr-CH" dirty="0" err="1" smtClean="0"/>
              <a:t>mechanism</a:t>
            </a:r>
            <a:r>
              <a:rPr lang="fr-CH" dirty="0" smtClean="0"/>
              <a:t> for </a:t>
            </a:r>
            <a:r>
              <a:rPr lang="fr-CH" dirty="0" err="1" smtClean="0"/>
              <a:t>IEAs</a:t>
            </a:r>
            <a:r>
              <a:rPr lang="fr-CH" dirty="0" smtClean="0"/>
              <a:t> on </a:t>
            </a:r>
            <a:r>
              <a:rPr lang="fr-CH" dirty="0" err="1" smtClean="0"/>
              <a:t>GPGs</a:t>
            </a:r>
            <a:r>
              <a:rPr lang="fr-CH" dirty="0" smtClean="0"/>
              <a:t>, </a:t>
            </a:r>
            <a:r>
              <a:rPr lang="fr-CH" dirty="0" err="1" smtClean="0"/>
              <a:t>e.g</a:t>
            </a:r>
            <a:r>
              <a:rPr lang="fr-CH" dirty="0" smtClean="0"/>
              <a:t>. </a:t>
            </a:r>
            <a:r>
              <a:rPr lang="fr-CH" dirty="0" err="1" smtClean="0"/>
              <a:t>Montreal</a:t>
            </a:r>
            <a:r>
              <a:rPr lang="fr-CH" dirty="0" smtClean="0"/>
              <a:t> Protocol= </a:t>
            </a:r>
            <a:r>
              <a:rPr lang="fr-CH" dirty="0" err="1" smtClean="0"/>
              <a:t>Entice</a:t>
            </a:r>
            <a:r>
              <a:rPr lang="fr-CH" dirty="0" smtClean="0"/>
              <a:t> participation (</a:t>
            </a:r>
            <a:r>
              <a:rPr lang="fr-CH" dirty="0" err="1" smtClean="0"/>
              <a:t>deter</a:t>
            </a:r>
            <a:r>
              <a:rPr lang="fr-CH" dirty="0" smtClean="0"/>
              <a:t> ‘free-</a:t>
            </a:r>
            <a:r>
              <a:rPr lang="fr-CH" dirty="0" err="1" smtClean="0"/>
              <a:t>riding</a:t>
            </a:r>
            <a:r>
              <a:rPr lang="fr-CH" dirty="0" smtClean="0"/>
              <a:t>’)</a:t>
            </a:r>
          </a:p>
          <a:p>
            <a:pPr marL="514350" indent="-514350">
              <a:buFont typeface="+mj-lt"/>
              <a:buAutoNum type="arabicPeriod"/>
            </a:pPr>
            <a:r>
              <a:rPr lang="fr-CH" dirty="0" smtClean="0"/>
              <a:t>Trade </a:t>
            </a:r>
            <a:r>
              <a:rPr lang="fr-CH" dirty="0" err="1" smtClean="0"/>
              <a:t>measures</a:t>
            </a:r>
            <a:r>
              <a:rPr lang="fr-CH" dirty="0" smtClean="0"/>
              <a:t> to correct for </a:t>
            </a:r>
            <a:r>
              <a:rPr lang="fr-CH" dirty="0" err="1" smtClean="0"/>
              <a:t>carbon</a:t>
            </a:r>
            <a:r>
              <a:rPr lang="fr-CH" dirty="0" smtClean="0"/>
              <a:t> </a:t>
            </a:r>
            <a:r>
              <a:rPr lang="fr-CH" dirty="0" err="1" smtClean="0"/>
              <a:t>leakage</a:t>
            </a:r>
            <a:r>
              <a:rPr lang="fr-CH" dirty="0" smtClean="0"/>
              <a:t> (</a:t>
            </a:r>
            <a:r>
              <a:rPr lang="fr-CH" dirty="0" err="1" smtClean="0"/>
              <a:t>aka</a:t>
            </a:r>
            <a:r>
              <a:rPr lang="fr-CH" dirty="0" smtClean="0"/>
              <a:t> ‘pollution </a:t>
            </a:r>
            <a:r>
              <a:rPr lang="fr-CH" dirty="0" err="1" smtClean="0"/>
              <a:t>haven</a:t>
            </a:r>
            <a:r>
              <a:rPr lang="fr-CH" dirty="0" smtClean="0"/>
              <a:t>’ </a:t>
            </a:r>
            <a:r>
              <a:rPr lang="fr-CH" dirty="0" err="1" smtClean="0"/>
              <a:t>effect</a:t>
            </a:r>
            <a:r>
              <a:rPr lang="fr-CH" dirty="0" smtClean="0"/>
              <a:t> </a:t>
            </a:r>
            <a:r>
              <a:rPr lang="fr-CH" dirty="0" err="1" smtClean="0"/>
              <a:t>resulting</a:t>
            </a:r>
            <a:r>
              <a:rPr lang="fr-CH" dirty="0" smtClean="0"/>
              <a:t> </a:t>
            </a:r>
            <a:r>
              <a:rPr lang="fr-CH" dirty="0" err="1" smtClean="0"/>
              <a:t>from</a:t>
            </a:r>
            <a:r>
              <a:rPr lang="fr-CH" dirty="0" smtClean="0"/>
              <a:t> </a:t>
            </a:r>
            <a:r>
              <a:rPr lang="fr-CH" dirty="0" err="1" smtClean="0"/>
              <a:t>loss</a:t>
            </a:r>
            <a:r>
              <a:rPr lang="fr-CH" dirty="0" smtClean="0"/>
              <a:t> of </a:t>
            </a:r>
            <a:r>
              <a:rPr lang="fr-CH" dirty="0" err="1" smtClean="0"/>
              <a:t>competitiveness</a:t>
            </a:r>
            <a:r>
              <a:rPr lang="fr-CH" dirty="0" smtClean="0"/>
              <a:t> of exports). (border </a:t>
            </a:r>
            <a:r>
              <a:rPr lang="fr-CH" dirty="0" err="1" smtClean="0"/>
              <a:t>tax</a:t>
            </a:r>
            <a:r>
              <a:rPr lang="fr-CH" dirty="0" smtClean="0"/>
              <a:t> </a:t>
            </a:r>
            <a:r>
              <a:rPr lang="fr-CH" dirty="0" err="1" smtClean="0"/>
              <a:t>adjustments</a:t>
            </a:r>
            <a:r>
              <a:rPr lang="fr-CH" dirty="0" smtClean="0"/>
              <a:t>)</a:t>
            </a:r>
          </a:p>
          <a:p>
            <a:pPr marL="514350" indent="-514350">
              <a:buFont typeface="+mj-lt"/>
              <a:buAutoNum type="arabicPeriod"/>
            </a:pPr>
            <a:r>
              <a:rPr lang="fr-CH" dirty="0" smtClean="0"/>
              <a:t>Large </a:t>
            </a:r>
            <a:r>
              <a:rPr lang="fr-CH" dirty="0" err="1" smtClean="0"/>
              <a:t>differences</a:t>
            </a:r>
            <a:r>
              <a:rPr lang="fr-CH" dirty="0" smtClean="0"/>
              <a:t> in </a:t>
            </a:r>
            <a:r>
              <a:rPr lang="fr-CH" dirty="0" err="1" smtClean="0"/>
              <a:t>abatement</a:t>
            </a:r>
            <a:r>
              <a:rPr lang="fr-CH" dirty="0" smtClean="0"/>
              <a:t> </a:t>
            </a:r>
            <a:r>
              <a:rPr lang="fr-CH" dirty="0" err="1" smtClean="0"/>
              <a:t>costs</a:t>
            </a:r>
            <a:r>
              <a:rPr lang="fr-CH" dirty="0" smtClean="0"/>
              <a:t>: </a:t>
            </a:r>
            <a:r>
              <a:rPr lang="fr-CH" dirty="0" err="1" smtClean="0"/>
              <a:t>separate</a:t>
            </a:r>
            <a:r>
              <a:rPr lang="fr-CH" dirty="0" smtClean="0"/>
              <a:t> </a:t>
            </a:r>
            <a:r>
              <a:rPr lang="fr-CH" dirty="0" err="1" smtClean="0"/>
              <a:t>where</a:t>
            </a:r>
            <a:r>
              <a:rPr lang="fr-CH" dirty="0" smtClean="0"/>
              <a:t>  </a:t>
            </a:r>
            <a:r>
              <a:rPr lang="fr-CH" dirty="0" err="1" smtClean="0"/>
              <a:t>abatement</a:t>
            </a:r>
            <a:r>
              <a:rPr lang="fr-CH" dirty="0" smtClean="0"/>
              <a:t> </a:t>
            </a:r>
            <a:r>
              <a:rPr lang="fr-CH" dirty="0" err="1" smtClean="0"/>
              <a:t>takes</a:t>
            </a:r>
            <a:r>
              <a:rPr lang="fr-CH" dirty="0" smtClean="0"/>
              <a:t> place </a:t>
            </a:r>
            <a:r>
              <a:rPr lang="fr-CH" dirty="0" err="1" smtClean="0"/>
              <a:t>from</a:t>
            </a:r>
            <a:r>
              <a:rPr lang="fr-CH" dirty="0" smtClean="0"/>
              <a:t> </a:t>
            </a:r>
            <a:r>
              <a:rPr lang="fr-CH" dirty="0" err="1" smtClean="0"/>
              <a:t>who</a:t>
            </a:r>
            <a:r>
              <a:rPr lang="fr-CH" dirty="0" smtClean="0"/>
              <a:t> pays the </a:t>
            </a:r>
            <a:r>
              <a:rPr lang="fr-CH" dirty="0" err="1" smtClean="0"/>
              <a:t>costs</a:t>
            </a:r>
            <a:r>
              <a:rPr lang="fr-CH" dirty="0" smtClean="0"/>
              <a:t> (</a:t>
            </a:r>
            <a:r>
              <a:rPr lang="fr-CH" dirty="0" err="1" smtClean="0"/>
              <a:t>carbon-credit</a:t>
            </a:r>
            <a:r>
              <a:rPr lang="fr-CH" dirty="0" smtClean="0"/>
              <a:t> </a:t>
            </a:r>
            <a:r>
              <a:rPr lang="fr-CH" dirty="0" err="1" smtClean="0"/>
              <a:t>trading</a:t>
            </a:r>
            <a:r>
              <a:rPr lang="fr-CH" dirty="0" smtClean="0"/>
              <a:t> system as in </a:t>
            </a:r>
            <a:r>
              <a:rPr lang="fr-CH" dirty="0" err="1" smtClean="0"/>
              <a:t>e.g</a:t>
            </a:r>
            <a:r>
              <a:rPr lang="fr-CH" dirty="0" smtClean="0"/>
              <a:t>. ETS). </a:t>
            </a:r>
          </a:p>
          <a:p>
            <a:pPr marL="0" indent="0">
              <a:buNone/>
            </a:pPr>
            <a:r>
              <a:rPr lang="fr-CH" dirty="0" smtClean="0"/>
              <a:t>…but green </a:t>
            </a:r>
            <a:r>
              <a:rPr lang="fr-CH" dirty="0" err="1" smtClean="0"/>
              <a:t>growth</a:t>
            </a:r>
            <a:r>
              <a:rPr lang="fr-CH" dirty="0" smtClean="0"/>
              <a:t> </a:t>
            </a:r>
            <a:r>
              <a:rPr lang="fr-CH" dirty="0" err="1" smtClean="0"/>
              <a:t>is</a:t>
            </a:r>
            <a:r>
              <a:rPr lang="fr-CH" dirty="0" smtClean="0"/>
              <a:t> more </a:t>
            </a:r>
            <a:r>
              <a:rPr lang="fr-CH" dirty="0" err="1" smtClean="0"/>
              <a:t>than</a:t>
            </a:r>
            <a:r>
              <a:rPr lang="fr-CH" dirty="0" smtClean="0"/>
              <a:t> </a:t>
            </a:r>
            <a:r>
              <a:rPr lang="fr-CH" dirty="0" err="1" smtClean="0"/>
              <a:t>climate</a:t>
            </a:r>
            <a:r>
              <a:rPr lang="fr-CH" dirty="0" smtClean="0"/>
              <a:t>..</a:t>
            </a:r>
          </a:p>
          <a:p>
            <a:pPr marL="514350" indent="-514350">
              <a:buFont typeface="Wingdings"/>
              <a:buNone/>
            </a:pPr>
            <a:endParaRPr lang="fr-CH" dirty="0"/>
          </a:p>
        </p:txBody>
      </p:sp>
    </p:spTree>
    <p:extLst>
      <p:ext uri="{BB962C8B-B14F-4D97-AF65-F5344CB8AC3E}">
        <p14:creationId xmlns="" xmlns:p14="http://schemas.microsoft.com/office/powerpoint/2010/main" val="2871814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err="1" smtClean="0"/>
              <a:t>Stalemate</a:t>
            </a:r>
            <a:r>
              <a:rPr lang="fr-CH" dirty="0" smtClean="0"/>
              <a:t> on Article 31 </a:t>
            </a:r>
            <a:r>
              <a:rPr lang="fr-CH" dirty="0" err="1" smtClean="0"/>
              <a:t>Negotiations</a:t>
            </a:r>
            <a:endParaRPr lang="fr-CH" dirty="0"/>
          </a:p>
        </p:txBody>
      </p:sp>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20</a:t>
            </a:fld>
            <a:endParaRPr lang="fr-CH"/>
          </a:p>
        </p:txBody>
      </p:sp>
      <p:sp>
        <p:nvSpPr>
          <p:cNvPr id="5" name="Content Placeholder 3"/>
          <p:cNvSpPr txBox="1">
            <a:spLocks/>
          </p:cNvSpPr>
          <p:nvPr/>
        </p:nvSpPr>
        <p:spPr>
          <a:xfrm>
            <a:off x="612648" y="1600200"/>
            <a:ext cx="8153400" cy="4495800"/>
          </a:xfrm>
          <a:prstGeom prst="rect">
            <a:avLst/>
          </a:prstGeom>
        </p:spPr>
        <p:txBody>
          <a:bodyPr>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Two categories of EGs</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Goods for Environmental Management (GEMs)</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Environmentally preferable products (EPPs)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Problems identifying EGs</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Multiple-end use for GEMs </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Relativism, attribute disclosure, ‘like products’ for EPPs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Common Problems to GEMs and EPPs</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No coverage in HS nomenclature</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Lock-in</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fr-CH" sz="2900" b="0" i="0" u="none" strike="noStrike" kern="1200" cap="none" spc="0" normalizeH="0" baseline="0" noProof="0" smtClean="0">
              <a:ln>
                <a:noFill/>
              </a:ln>
              <a:solidFill>
                <a:schemeClr val="tx1"/>
              </a:solidFill>
              <a:effectLst/>
              <a:uLnTx/>
              <a:uFillTx/>
              <a:latin typeface="+mn-lt"/>
              <a:ea typeface="+mn-ea"/>
              <a:cs typeface="+mn-cs"/>
            </a:endParaRP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fr-CH"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7099CBF-BFA1-4D6A-BDEE-91B5D60DAAF8}" type="slidenum">
              <a:rPr lang="fr-CH" smtClean="0"/>
              <a:pPr/>
              <a:t>21</a:t>
            </a:fld>
            <a:endParaRPr lang="fr-CH"/>
          </a:p>
        </p:txBody>
      </p:sp>
      <p:sp>
        <p:nvSpPr>
          <p:cNvPr id="4" name="Slide Number Placeholder 1"/>
          <p:cNvSpPr txBox="1">
            <a:spLocks/>
          </p:cNvSpPr>
          <p:nvPr/>
        </p:nvSpPr>
        <p:spPr>
          <a:xfrm>
            <a:off x="0" y="6248400"/>
            <a:ext cx="533400" cy="381000"/>
          </a:xfrm>
          <a:prstGeom prst="rect">
            <a:avLst/>
          </a:prstGeom>
        </p:spPr>
        <p:txBody>
          <a:bodyPr vert="horz"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7099CBF-BFA1-4D6A-BDEE-91B5D60DAAF8}" type="slidenum">
              <a:rPr kumimoji="0" lang="fr-CH" sz="1400" b="1" i="0" u="none" strike="noStrike" kern="1200" cap="none" spc="0" normalizeH="0" baseline="0" noProof="0" smtClean="0">
                <a:ln>
                  <a:noFill/>
                </a:ln>
                <a:solidFill>
                  <a:schemeClr val="tx2"/>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fr-CH" sz="1400" b="1" i="0" u="none" strike="noStrike" kern="1200" cap="none" spc="0" normalizeH="0" baseline="0" noProof="0">
              <a:ln>
                <a:noFill/>
              </a:ln>
              <a:solidFill>
                <a:schemeClr val="tx2"/>
              </a:solidFill>
              <a:effectLst/>
              <a:uLnTx/>
              <a:uFillTx/>
              <a:latin typeface="+mn-lt"/>
              <a:ea typeface="+mn-ea"/>
              <a:cs typeface="+mn-cs"/>
            </a:endParaRPr>
          </a:p>
        </p:txBody>
      </p:sp>
      <p:sp>
        <p:nvSpPr>
          <p:cNvPr id="5" name="Text Box 12"/>
          <p:cNvSpPr txBox="1">
            <a:spLocks/>
          </p:cNvSpPr>
          <p:nvPr/>
        </p:nvSpPr>
        <p:spPr>
          <a:xfrm>
            <a:off x="107508" y="1196729"/>
            <a:ext cx="3110865" cy="1800225"/>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tabLst>
                <a:tab pos="450215" algn="l"/>
              </a:tabLst>
            </a:pPr>
            <a:r>
              <a:rPr lang="en-US" sz="2000" dirty="0">
                <a:effectLst/>
                <a:latin typeface="Calibri"/>
                <a:ea typeface="Times New Roman"/>
                <a:cs typeface="Calibri"/>
              </a:rPr>
              <a:t>Goods for Environmental Management (GEM) (Pollution, Resources)</a:t>
            </a:r>
            <a:endParaRPr lang="fr-CH" sz="2000" dirty="0">
              <a:effectLst/>
              <a:latin typeface="Calibri"/>
              <a:ea typeface="Times New Roman"/>
              <a:cs typeface="Calibri"/>
            </a:endParaRPr>
          </a:p>
          <a:p>
            <a:pPr algn="ctr">
              <a:lnSpc>
                <a:spcPct val="115000"/>
              </a:lnSpc>
              <a:spcAft>
                <a:spcPts val="0"/>
              </a:spcAft>
              <a:tabLst>
                <a:tab pos="450215" algn="l"/>
              </a:tabLst>
            </a:pPr>
            <a:r>
              <a:rPr lang="en-US" sz="2000" dirty="0">
                <a:effectLst/>
                <a:latin typeface="Calibri"/>
                <a:ea typeface="Times New Roman"/>
                <a:cs typeface="Calibri"/>
              </a:rPr>
              <a:t>Multiple </a:t>
            </a:r>
            <a:r>
              <a:rPr lang="en-US" sz="2000" dirty="0" smtClean="0">
                <a:effectLst/>
                <a:latin typeface="Calibri"/>
                <a:ea typeface="Times New Roman"/>
                <a:cs typeface="Calibri"/>
              </a:rPr>
              <a:t>end-uses</a:t>
            </a:r>
            <a:endParaRPr lang="fr-CH" sz="2000" dirty="0">
              <a:effectLst/>
              <a:latin typeface="Calibri"/>
              <a:ea typeface="Times New Roman"/>
              <a:cs typeface="Calibri"/>
            </a:endParaRPr>
          </a:p>
        </p:txBody>
      </p:sp>
      <p:sp>
        <p:nvSpPr>
          <p:cNvPr id="6" name="Text Box 11"/>
          <p:cNvSpPr txBox="1">
            <a:spLocks/>
          </p:cNvSpPr>
          <p:nvPr/>
        </p:nvSpPr>
        <p:spPr>
          <a:xfrm>
            <a:off x="3339331" y="1196754"/>
            <a:ext cx="5121101" cy="698500"/>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tabLst>
                <a:tab pos="450215" algn="l"/>
              </a:tabLst>
            </a:pPr>
            <a:r>
              <a:rPr lang="en-US" sz="2000" dirty="0">
                <a:effectLst/>
                <a:latin typeface="Calibri"/>
                <a:ea typeface="Times New Roman"/>
                <a:cs typeface="Calibri"/>
              </a:rPr>
              <a:t>Environmentally Preferable Products (EPPs):</a:t>
            </a:r>
            <a:endParaRPr lang="fr-CH" sz="2000" dirty="0">
              <a:effectLst/>
              <a:latin typeface="Calibri"/>
              <a:ea typeface="Times New Roman"/>
              <a:cs typeface="Calibri"/>
            </a:endParaRPr>
          </a:p>
          <a:p>
            <a:pPr algn="ctr">
              <a:lnSpc>
                <a:spcPct val="115000"/>
              </a:lnSpc>
              <a:spcAft>
                <a:spcPts val="0"/>
              </a:spcAft>
              <a:tabLst>
                <a:tab pos="450215" algn="l"/>
              </a:tabLst>
            </a:pPr>
            <a:r>
              <a:rPr lang="en-US" sz="2000" dirty="0">
                <a:effectLst/>
                <a:latin typeface="Calibri"/>
                <a:ea typeface="Times New Roman"/>
                <a:cs typeface="Calibri"/>
              </a:rPr>
              <a:t>Single </a:t>
            </a:r>
            <a:r>
              <a:rPr lang="en-US" sz="2000" dirty="0" smtClean="0">
                <a:effectLst/>
                <a:latin typeface="Calibri"/>
                <a:ea typeface="Times New Roman"/>
                <a:cs typeface="Calibri"/>
              </a:rPr>
              <a:t>use</a:t>
            </a:r>
            <a:endParaRPr lang="fr-CH" sz="2000" dirty="0">
              <a:effectLst/>
              <a:latin typeface="Calibri"/>
              <a:ea typeface="Times New Roman"/>
              <a:cs typeface="Calibri"/>
            </a:endParaRPr>
          </a:p>
        </p:txBody>
      </p:sp>
      <p:sp>
        <p:nvSpPr>
          <p:cNvPr id="7" name="Text Box 9"/>
          <p:cNvSpPr txBox="1">
            <a:spLocks/>
          </p:cNvSpPr>
          <p:nvPr/>
        </p:nvSpPr>
        <p:spPr>
          <a:xfrm>
            <a:off x="3419876" y="2060849"/>
            <a:ext cx="1678305" cy="1476375"/>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tabLst>
                <a:tab pos="450215" algn="l"/>
              </a:tabLst>
            </a:pPr>
            <a:r>
              <a:rPr lang="en-US" sz="1600" dirty="0">
                <a:effectLst/>
                <a:latin typeface="Calibri"/>
                <a:ea typeface="Times New Roman"/>
                <a:cs typeface="Calibri"/>
              </a:rPr>
              <a:t>Production</a:t>
            </a:r>
            <a:endParaRPr lang="fr-CH" sz="1600" dirty="0">
              <a:effectLst/>
              <a:latin typeface="Calibri"/>
              <a:ea typeface="Times New Roman"/>
              <a:cs typeface="Calibri"/>
            </a:endParaRPr>
          </a:p>
          <a:p>
            <a:pPr algn="l">
              <a:lnSpc>
                <a:spcPct val="115000"/>
              </a:lnSpc>
              <a:spcAft>
                <a:spcPts val="0"/>
              </a:spcAft>
              <a:tabLst>
                <a:tab pos="450215" algn="l"/>
              </a:tabLst>
            </a:pPr>
            <a:r>
              <a:rPr lang="en-US" sz="1200" dirty="0">
                <a:effectLst/>
                <a:latin typeface="Calibri"/>
                <a:ea typeface="Times New Roman"/>
                <a:cs typeface="Calibri"/>
              </a:rPr>
              <a:t>-- </a:t>
            </a:r>
            <a:r>
              <a:rPr lang="en-US" sz="1200" dirty="0" err="1">
                <a:effectLst/>
                <a:latin typeface="Calibri"/>
                <a:ea typeface="Times New Roman"/>
                <a:cs typeface="Calibri"/>
              </a:rPr>
              <a:t>Aluminium</a:t>
            </a:r>
            <a:r>
              <a:rPr lang="en-US" sz="1200" dirty="0">
                <a:effectLst/>
                <a:latin typeface="Calibri"/>
                <a:ea typeface="Times New Roman"/>
                <a:cs typeface="Calibri"/>
              </a:rPr>
              <a:t> (Prebake </a:t>
            </a:r>
            <a:r>
              <a:rPr lang="en-US" sz="1200" i="1" dirty="0" err="1">
                <a:effectLst/>
                <a:latin typeface="Calibri"/>
                <a:ea typeface="Times New Roman"/>
                <a:cs typeface="Calibri"/>
              </a:rPr>
              <a:t>vs</a:t>
            </a:r>
            <a:r>
              <a:rPr lang="en-US" sz="1200" dirty="0">
                <a:effectLst/>
                <a:latin typeface="Calibri"/>
                <a:ea typeface="Times New Roman"/>
                <a:cs typeface="Calibri"/>
              </a:rPr>
              <a:t> </a:t>
            </a:r>
            <a:r>
              <a:rPr lang="en-US" sz="1200" dirty="0" err="1" smtClean="0">
                <a:effectLst/>
                <a:latin typeface="Calibri"/>
                <a:ea typeface="Times New Roman"/>
                <a:cs typeface="Calibri"/>
              </a:rPr>
              <a:t>Soderberg</a:t>
            </a:r>
            <a:r>
              <a:rPr lang="en-US" sz="1200" dirty="0" smtClean="0">
                <a:effectLst/>
                <a:latin typeface="Calibri"/>
                <a:ea typeface="Times New Roman"/>
                <a:cs typeface="Calibri"/>
              </a:rPr>
              <a:t>)</a:t>
            </a:r>
            <a:endParaRPr lang="fr-CH" sz="1200" dirty="0">
              <a:effectLst/>
              <a:latin typeface="Calibri"/>
              <a:ea typeface="Times New Roman"/>
              <a:cs typeface="Calibri"/>
            </a:endParaRPr>
          </a:p>
          <a:p>
            <a:pPr algn="l">
              <a:lnSpc>
                <a:spcPct val="115000"/>
              </a:lnSpc>
              <a:spcAft>
                <a:spcPts val="0"/>
              </a:spcAft>
              <a:tabLst>
                <a:tab pos="450215" algn="l"/>
              </a:tabLst>
            </a:pPr>
            <a:r>
              <a:rPr lang="en-US" sz="1200" dirty="0">
                <a:effectLst/>
                <a:latin typeface="Calibri"/>
                <a:ea typeface="Times New Roman"/>
                <a:cs typeface="Calibri"/>
              </a:rPr>
              <a:t>-- Organic cotton </a:t>
            </a:r>
            <a:r>
              <a:rPr lang="en-US" sz="1200" i="1" dirty="0" err="1">
                <a:effectLst/>
                <a:latin typeface="Calibri"/>
                <a:ea typeface="Times New Roman"/>
                <a:cs typeface="Calibri"/>
              </a:rPr>
              <a:t>vs</a:t>
            </a:r>
            <a:r>
              <a:rPr lang="en-US" sz="1200" dirty="0">
                <a:effectLst/>
                <a:latin typeface="Calibri"/>
                <a:ea typeface="Times New Roman"/>
                <a:cs typeface="Calibri"/>
              </a:rPr>
              <a:t> conventional cotton</a:t>
            </a:r>
            <a:r>
              <a:rPr lang="en-US" sz="1200" dirty="0" smtClean="0">
                <a:effectLst/>
                <a:latin typeface="Calibri"/>
                <a:ea typeface="Times New Roman"/>
                <a:cs typeface="Calibri"/>
              </a:rPr>
              <a:t>;</a:t>
            </a:r>
            <a:endParaRPr lang="fr-CH" sz="1200" dirty="0">
              <a:effectLst/>
              <a:latin typeface="Calibri"/>
              <a:ea typeface="Times New Roman"/>
              <a:cs typeface="Calibri"/>
            </a:endParaRPr>
          </a:p>
        </p:txBody>
      </p:sp>
      <p:sp>
        <p:nvSpPr>
          <p:cNvPr id="8" name="Text Box 10"/>
          <p:cNvSpPr txBox="1">
            <a:spLocks/>
          </p:cNvSpPr>
          <p:nvPr/>
        </p:nvSpPr>
        <p:spPr>
          <a:xfrm>
            <a:off x="5292080" y="2060849"/>
            <a:ext cx="1666875" cy="1476375"/>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tabLst>
                <a:tab pos="450215" algn="l"/>
              </a:tabLst>
            </a:pPr>
            <a:r>
              <a:rPr lang="en-US" sz="1600" dirty="0">
                <a:effectLst/>
                <a:latin typeface="Calibri"/>
                <a:ea typeface="Times New Roman"/>
                <a:cs typeface="Calibri"/>
              </a:rPr>
              <a:t>Use</a:t>
            </a:r>
            <a:endParaRPr lang="fr-CH" sz="1600" dirty="0">
              <a:effectLst/>
              <a:latin typeface="Calibri"/>
              <a:ea typeface="Times New Roman"/>
              <a:cs typeface="Calibri"/>
            </a:endParaRPr>
          </a:p>
          <a:p>
            <a:pPr algn="just">
              <a:lnSpc>
                <a:spcPct val="115000"/>
              </a:lnSpc>
              <a:spcAft>
                <a:spcPts val="0"/>
              </a:spcAft>
              <a:tabLst>
                <a:tab pos="450215" algn="l"/>
              </a:tabLst>
            </a:pPr>
            <a:r>
              <a:rPr lang="en-US" sz="1200" dirty="0">
                <a:effectLst/>
                <a:latin typeface="Calibri"/>
                <a:ea typeface="Times New Roman"/>
                <a:cs typeface="Calibri"/>
              </a:rPr>
              <a:t>-- Solar stoves</a:t>
            </a:r>
            <a:endParaRPr lang="fr-CH" sz="1200" dirty="0">
              <a:effectLst/>
              <a:latin typeface="Calibri"/>
              <a:ea typeface="Times New Roman"/>
              <a:cs typeface="Calibri"/>
            </a:endParaRPr>
          </a:p>
          <a:p>
            <a:pPr algn="just">
              <a:lnSpc>
                <a:spcPct val="115000"/>
              </a:lnSpc>
              <a:spcAft>
                <a:spcPts val="0"/>
              </a:spcAft>
              <a:tabLst>
                <a:tab pos="450215" algn="l"/>
              </a:tabLst>
            </a:pPr>
            <a:r>
              <a:rPr lang="en-US" sz="1200" dirty="0">
                <a:effectLst/>
                <a:latin typeface="Calibri"/>
                <a:ea typeface="Times New Roman"/>
                <a:cs typeface="Calibri"/>
              </a:rPr>
              <a:t>-- Solar furnaces</a:t>
            </a:r>
            <a:endParaRPr lang="fr-CH" sz="1200" dirty="0">
              <a:effectLst/>
              <a:latin typeface="Calibri"/>
              <a:ea typeface="Times New Roman"/>
              <a:cs typeface="Calibri"/>
            </a:endParaRPr>
          </a:p>
          <a:p>
            <a:pPr algn="l">
              <a:lnSpc>
                <a:spcPct val="115000"/>
              </a:lnSpc>
              <a:spcAft>
                <a:spcPts val="0"/>
              </a:spcAft>
              <a:tabLst>
                <a:tab pos="450215" algn="l"/>
              </a:tabLst>
            </a:pPr>
            <a:r>
              <a:rPr lang="en-US" sz="1200" dirty="0">
                <a:effectLst/>
                <a:latin typeface="Calibri"/>
                <a:ea typeface="Times New Roman"/>
                <a:cs typeface="Calibri"/>
              </a:rPr>
              <a:t>-- Energy efficient </a:t>
            </a:r>
            <a:endParaRPr lang="en-US" sz="1200" dirty="0" smtClean="0">
              <a:effectLst/>
              <a:latin typeface="Calibri"/>
              <a:ea typeface="Times New Roman"/>
              <a:cs typeface="Calibri"/>
            </a:endParaRPr>
          </a:p>
          <a:p>
            <a:pPr algn="l">
              <a:lnSpc>
                <a:spcPct val="115000"/>
              </a:lnSpc>
              <a:spcAft>
                <a:spcPts val="0"/>
              </a:spcAft>
              <a:tabLst>
                <a:tab pos="450215" algn="l"/>
              </a:tabLst>
            </a:pPr>
            <a:r>
              <a:rPr lang="en-US" sz="1200" dirty="0" smtClean="0">
                <a:effectLst/>
                <a:latin typeface="Calibri"/>
                <a:ea typeface="Times New Roman"/>
                <a:cs typeface="Calibri"/>
              </a:rPr>
              <a:t>consumer goods</a:t>
            </a:r>
            <a:endParaRPr lang="fr-CH" sz="1200" dirty="0">
              <a:effectLst/>
              <a:latin typeface="Calibri"/>
              <a:ea typeface="Times New Roman"/>
              <a:cs typeface="Calibri"/>
            </a:endParaRPr>
          </a:p>
        </p:txBody>
      </p:sp>
      <p:sp>
        <p:nvSpPr>
          <p:cNvPr id="9" name="Text Box 8"/>
          <p:cNvSpPr txBox="1">
            <a:spLocks/>
          </p:cNvSpPr>
          <p:nvPr/>
        </p:nvSpPr>
        <p:spPr>
          <a:xfrm>
            <a:off x="7092281" y="2060851"/>
            <a:ext cx="1675131" cy="1433195"/>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tabLst>
                <a:tab pos="450215" algn="l"/>
              </a:tabLst>
            </a:pPr>
            <a:r>
              <a:rPr lang="en-US" sz="1600" dirty="0">
                <a:effectLst/>
                <a:latin typeface="Calibri"/>
                <a:ea typeface="Times New Roman"/>
                <a:cs typeface="Calibri"/>
              </a:rPr>
              <a:t>Disposal</a:t>
            </a:r>
            <a:endParaRPr lang="fr-CH" sz="1600" dirty="0">
              <a:effectLst/>
              <a:latin typeface="Calibri"/>
              <a:ea typeface="Times New Roman"/>
              <a:cs typeface="Calibri"/>
            </a:endParaRPr>
          </a:p>
          <a:p>
            <a:pPr algn="l">
              <a:lnSpc>
                <a:spcPct val="115000"/>
              </a:lnSpc>
              <a:spcAft>
                <a:spcPts val="0"/>
              </a:spcAft>
              <a:tabLst>
                <a:tab pos="450215" algn="l"/>
              </a:tabLst>
            </a:pPr>
            <a:r>
              <a:rPr lang="en-US" sz="1200" dirty="0">
                <a:effectLst/>
                <a:latin typeface="Calibri"/>
                <a:ea typeface="Times New Roman"/>
                <a:cs typeface="Calibri"/>
              </a:rPr>
              <a:t>--- packaging (glass vs. plastic)</a:t>
            </a:r>
            <a:endParaRPr lang="fr-CH" sz="1200" dirty="0">
              <a:effectLst/>
              <a:latin typeface="Calibri"/>
              <a:ea typeface="Times New Roman"/>
              <a:cs typeface="Calibri"/>
            </a:endParaRPr>
          </a:p>
          <a:p>
            <a:pPr algn="l">
              <a:lnSpc>
                <a:spcPct val="115000"/>
              </a:lnSpc>
              <a:spcAft>
                <a:spcPts val="0"/>
              </a:spcAft>
              <a:tabLst>
                <a:tab pos="450215" algn="l"/>
              </a:tabLst>
            </a:pPr>
            <a:r>
              <a:rPr lang="en-US" sz="1200" dirty="0">
                <a:effectLst/>
                <a:latin typeface="Calibri"/>
                <a:ea typeface="Times New Roman"/>
                <a:cs typeface="Calibri"/>
              </a:rPr>
              <a:t>--- Cotton fiber </a:t>
            </a:r>
            <a:r>
              <a:rPr lang="en-US" sz="1200" i="1" dirty="0">
                <a:effectLst/>
                <a:latin typeface="Calibri"/>
                <a:ea typeface="Times New Roman"/>
                <a:cs typeface="Calibri"/>
              </a:rPr>
              <a:t>versus</a:t>
            </a:r>
            <a:r>
              <a:rPr lang="en-US" sz="1200" dirty="0">
                <a:effectLst/>
                <a:latin typeface="Calibri"/>
                <a:ea typeface="Times New Roman"/>
                <a:cs typeface="Calibri"/>
              </a:rPr>
              <a:t> synthetic fiber</a:t>
            </a:r>
            <a:endParaRPr lang="fr-CH" sz="1200" dirty="0">
              <a:effectLst/>
              <a:latin typeface="Calibri"/>
              <a:ea typeface="Times New Roman"/>
              <a:cs typeface="Calibri"/>
            </a:endParaRPr>
          </a:p>
        </p:txBody>
      </p:sp>
      <p:sp>
        <p:nvSpPr>
          <p:cNvPr id="10" name="Text Box 13"/>
          <p:cNvSpPr txBox="1">
            <a:spLocks noChangeArrowheads="1"/>
          </p:cNvSpPr>
          <p:nvPr/>
        </p:nvSpPr>
        <p:spPr bwMode="auto">
          <a:xfrm>
            <a:off x="180528" y="188641"/>
            <a:ext cx="8855968" cy="72943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spAutoFit/>
          </a:bodyPr>
          <a:lstStyle/>
          <a:p>
            <a:pPr>
              <a:lnSpc>
                <a:spcPct val="115000"/>
              </a:lnSpc>
              <a:spcAft>
                <a:spcPts val="0"/>
              </a:spcAft>
              <a:tabLst>
                <a:tab pos="450215" algn="l"/>
              </a:tabLst>
            </a:pPr>
            <a:r>
              <a:rPr lang="en-US" dirty="0" smtClean="0">
                <a:effectLst/>
                <a:latin typeface="Calibri"/>
                <a:ea typeface="Times New Roman"/>
                <a:cs typeface="Calibri"/>
              </a:rPr>
              <a:t>Identifying/Classifying </a:t>
            </a:r>
            <a:r>
              <a:rPr lang="en-US" dirty="0">
                <a:effectLst/>
                <a:latin typeface="Calibri"/>
                <a:ea typeface="Times New Roman"/>
                <a:cs typeface="Calibri"/>
              </a:rPr>
              <a:t>Goods Related to </a:t>
            </a:r>
            <a:r>
              <a:rPr lang="en-US" dirty="0" smtClean="0">
                <a:effectLst/>
                <a:latin typeface="Calibri"/>
                <a:ea typeface="Times New Roman"/>
                <a:cs typeface="Calibri"/>
              </a:rPr>
              <a:t>Preservation </a:t>
            </a:r>
            <a:r>
              <a:rPr lang="en-US" dirty="0">
                <a:effectLst/>
                <a:latin typeface="Calibri"/>
                <a:ea typeface="Times New Roman"/>
                <a:cs typeface="Calibri"/>
              </a:rPr>
              <a:t>and Management of the </a:t>
            </a:r>
            <a:r>
              <a:rPr lang="en-US" dirty="0" smtClean="0">
                <a:effectLst/>
                <a:latin typeface="Calibri"/>
                <a:ea typeface="Times New Roman"/>
                <a:cs typeface="Calibri"/>
              </a:rPr>
              <a:t>Environment</a:t>
            </a:r>
          </a:p>
          <a:p>
            <a:pPr algn="ctr">
              <a:lnSpc>
                <a:spcPct val="115000"/>
              </a:lnSpc>
              <a:spcAft>
                <a:spcPts val="0"/>
              </a:spcAft>
              <a:tabLst>
                <a:tab pos="450215" algn="l"/>
              </a:tabLst>
            </a:pPr>
            <a:r>
              <a:rPr lang="en-US" dirty="0" smtClean="0">
                <a:effectLst/>
                <a:latin typeface="Calibri"/>
                <a:ea typeface="Times New Roman"/>
                <a:cs typeface="Calibri"/>
              </a:rPr>
              <a:t>lawyers’ paradise, economists’ nightmare</a:t>
            </a:r>
            <a:endParaRPr lang="fr-CH" dirty="0">
              <a:effectLst/>
              <a:latin typeface="Calibri"/>
              <a:ea typeface="Times New Roman"/>
              <a:cs typeface="Calibri"/>
            </a:endParaRPr>
          </a:p>
        </p:txBody>
      </p:sp>
      <p:sp>
        <p:nvSpPr>
          <p:cNvPr id="11" name="Text Box 3"/>
          <p:cNvSpPr txBox="1">
            <a:spLocks noChangeArrowheads="1"/>
          </p:cNvSpPr>
          <p:nvPr/>
        </p:nvSpPr>
        <p:spPr bwMode="auto">
          <a:xfrm>
            <a:off x="98483" y="3933058"/>
            <a:ext cx="3121025" cy="117802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tabLst>
                <a:tab pos="450215" algn="l"/>
              </a:tabLst>
            </a:pPr>
            <a:r>
              <a:rPr lang="en-US" sz="1600" dirty="0">
                <a:effectLst/>
                <a:latin typeface="Calibri"/>
                <a:ea typeface="Times New Roman"/>
                <a:cs typeface="Calibri"/>
              </a:rPr>
              <a:t>Identification of use</a:t>
            </a:r>
            <a:endParaRPr lang="fr-CH" sz="1600" dirty="0">
              <a:effectLst/>
              <a:latin typeface="Calibri"/>
              <a:ea typeface="Times New Roman"/>
              <a:cs typeface="Calibri"/>
            </a:endParaRPr>
          </a:p>
          <a:p>
            <a:pPr algn="just">
              <a:lnSpc>
                <a:spcPct val="115000"/>
              </a:lnSpc>
              <a:spcAft>
                <a:spcPts val="0"/>
              </a:spcAft>
              <a:tabLst>
                <a:tab pos="450215" algn="l"/>
              </a:tabLst>
            </a:pPr>
            <a:r>
              <a:rPr lang="en-US" sz="1200" dirty="0">
                <a:effectLst/>
                <a:latin typeface="Calibri"/>
                <a:ea typeface="Times New Roman"/>
                <a:cs typeface="Calibri"/>
              </a:rPr>
              <a:t>Project Approach</a:t>
            </a:r>
            <a:endParaRPr lang="fr-CH" sz="1200" dirty="0">
              <a:effectLst/>
              <a:latin typeface="Calibri"/>
              <a:ea typeface="Times New Roman"/>
              <a:cs typeface="Calibri"/>
            </a:endParaRPr>
          </a:p>
          <a:p>
            <a:pPr algn="just">
              <a:lnSpc>
                <a:spcPct val="115000"/>
              </a:lnSpc>
              <a:spcAft>
                <a:spcPts val="0"/>
              </a:spcAft>
              <a:tabLst>
                <a:tab pos="450215" algn="l"/>
              </a:tabLst>
            </a:pPr>
            <a:r>
              <a:rPr lang="en-US" sz="1200" dirty="0">
                <a:effectLst/>
                <a:latin typeface="Calibri"/>
                <a:ea typeface="Times New Roman"/>
                <a:cs typeface="Calibri"/>
              </a:rPr>
              <a:t>Finer/alternative HS-classification problematic</a:t>
            </a:r>
            <a:endParaRPr lang="fr-CH" sz="1200" dirty="0">
              <a:effectLst/>
              <a:latin typeface="Calibri"/>
              <a:ea typeface="Times New Roman"/>
              <a:cs typeface="Calibri"/>
            </a:endParaRPr>
          </a:p>
        </p:txBody>
      </p:sp>
      <p:sp>
        <p:nvSpPr>
          <p:cNvPr id="12" name="Text Box 2"/>
          <p:cNvSpPr txBox="1">
            <a:spLocks noChangeArrowheads="1"/>
          </p:cNvSpPr>
          <p:nvPr/>
        </p:nvSpPr>
        <p:spPr bwMode="auto">
          <a:xfrm>
            <a:off x="3419872" y="4077072"/>
            <a:ext cx="5339080" cy="115262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tabLst>
                <a:tab pos="450215" algn="l"/>
              </a:tabLst>
            </a:pPr>
            <a:r>
              <a:rPr lang="en-US" sz="1600" dirty="0">
                <a:effectLst/>
                <a:latin typeface="Calibri"/>
                <a:ea typeface="Times New Roman"/>
                <a:cs typeface="Calibri"/>
              </a:rPr>
              <a:t>Identification</a:t>
            </a:r>
            <a:endParaRPr lang="fr-CH" sz="1600" dirty="0">
              <a:effectLst/>
              <a:latin typeface="Calibri"/>
              <a:ea typeface="Times New Roman"/>
              <a:cs typeface="Calibri"/>
            </a:endParaRPr>
          </a:p>
          <a:p>
            <a:pPr algn="just">
              <a:lnSpc>
                <a:spcPct val="115000"/>
              </a:lnSpc>
              <a:spcAft>
                <a:spcPts val="0"/>
              </a:spcAft>
              <a:tabLst>
                <a:tab pos="450215" algn="l"/>
              </a:tabLst>
            </a:pPr>
            <a:r>
              <a:rPr lang="en-US" sz="1200" dirty="0">
                <a:effectLst/>
                <a:latin typeface="Calibri"/>
                <a:ea typeface="Times New Roman"/>
                <a:cs typeface="Calibri"/>
              </a:rPr>
              <a:t>Relativism: to the frontier (static and dynamic)</a:t>
            </a:r>
            <a:endParaRPr lang="fr-CH" sz="1200" dirty="0">
              <a:effectLst/>
              <a:latin typeface="Calibri"/>
              <a:ea typeface="Times New Roman"/>
              <a:cs typeface="Calibri"/>
            </a:endParaRPr>
          </a:p>
          <a:p>
            <a:pPr algn="just">
              <a:lnSpc>
                <a:spcPct val="115000"/>
              </a:lnSpc>
              <a:spcAft>
                <a:spcPts val="0"/>
              </a:spcAft>
              <a:tabLst>
                <a:tab pos="450215" algn="l"/>
              </a:tabLst>
            </a:pPr>
            <a:r>
              <a:rPr lang="en-US" sz="1200" dirty="0">
                <a:effectLst/>
                <a:latin typeface="Calibri"/>
                <a:ea typeface="Times New Roman"/>
                <a:cs typeface="Calibri"/>
              </a:rPr>
              <a:t>Attribute Disclosure (requires an efficient disclosure mechanism (e.g. certification and harmonization)</a:t>
            </a:r>
            <a:endParaRPr lang="fr-CH" sz="1200" dirty="0">
              <a:effectLst/>
              <a:latin typeface="Calibri"/>
              <a:ea typeface="Times New Roman"/>
              <a:cs typeface="Calibri"/>
            </a:endParaRPr>
          </a:p>
          <a:p>
            <a:pPr algn="just">
              <a:lnSpc>
                <a:spcPct val="115000"/>
              </a:lnSpc>
              <a:spcAft>
                <a:spcPts val="0"/>
              </a:spcAft>
              <a:tabLst>
                <a:tab pos="450215" algn="l"/>
              </a:tabLst>
            </a:pPr>
            <a:r>
              <a:rPr lang="en-US" sz="1200" dirty="0">
                <a:effectLst/>
                <a:latin typeface="Calibri"/>
                <a:ea typeface="Times New Roman"/>
                <a:cs typeface="Calibri"/>
              </a:rPr>
              <a:t>Processes and Production Methods (PPMs) and the </a:t>
            </a:r>
            <a:r>
              <a:rPr lang="en-US" sz="1200" i="1" dirty="0">
                <a:effectLst/>
                <a:latin typeface="Calibri"/>
                <a:ea typeface="Times New Roman"/>
                <a:cs typeface="Calibri"/>
              </a:rPr>
              <a:t>like products</a:t>
            </a:r>
            <a:r>
              <a:rPr lang="en-US" sz="1200" dirty="0">
                <a:effectLst/>
                <a:latin typeface="Calibri"/>
                <a:ea typeface="Times New Roman"/>
                <a:cs typeface="Calibri"/>
              </a:rPr>
              <a:t> at WTO</a:t>
            </a:r>
            <a:endParaRPr lang="fr-CH" sz="1200" dirty="0">
              <a:effectLst/>
              <a:latin typeface="Calibri"/>
              <a:ea typeface="Times New Roman"/>
              <a:cs typeface="Calibri"/>
            </a:endParaRPr>
          </a:p>
        </p:txBody>
      </p:sp>
      <p:sp>
        <p:nvSpPr>
          <p:cNvPr id="13" name="Text Box 1"/>
          <p:cNvSpPr txBox="1">
            <a:spLocks noChangeArrowheads="1"/>
          </p:cNvSpPr>
          <p:nvPr/>
        </p:nvSpPr>
        <p:spPr bwMode="auto">
          <a:xfrm>
            <a:off x="107509" y="5373217"/>
            <a:ext cx="8659495" cy="93610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tabLst>
                <a:tab pos="450215" algn="l"/>
              </a:tabLst>
            </a:pPr>
            <a:r>
              <a:rPr lang="en-US" sz="1600" dirty="0">
                <a:effectLst/>
                <a:latin typeface="Calibri"/>
                <a:ea typeface="Times New Roman"/>
                <a:cs typeface="Calibri"/>
              </a:rPr>
              <a:t>Difficulties to negotiate on agricultural products (e.g. biofuels) and environmental services</a:t>
            </a:r>
            <a:endParaRPr lang="fr-CH" sz="1600" dirty="0">
              <a:effectLst/>
              <a:latin typeface="Calibri"/>
              <a:ea typeface="Times New Roman"/>
              <a:cs typeface="Calibri"/>
            </a:endParaRPr>
          </a:p>
          <a:p>
            <a:pPr algn="ctr">
              <a:lnSpc>
                <a:spcPct val="115000"/>
              </a:lnSpc>
              <a:spcAft>
                <a:spcPts val="0"/>
              </a:spcAft>
              <a:tabLst>
                <a:tab pos="450215" algn="l"/>
              </a:tabLst>
            </a:pPr>
            <a:r>
              <a:rPr lang="en-US" sz="1600" dirty="0">
                <a:effectLst/>
                <a:latin typeface="Calibri"/>
                <a:ea typeface="Times New Roman"/>
                <a:cs typeface="Calibri"/>
              </a:rPr>
              <a:t>Lock-in if characteristics are embodied in HS code</a:t>
            </a:r>
            <a:endParaRPr lang="fr-CH" sz="1600" dirty="0">
              <a:effectLst/>
              <a:latin typeface="Calibri"/>
              <a:ea typeface="Times New Roman"/>
              <a:cs typeface="Calibri"/>
            </a:endParaRPr>
          </a:p>
          <a:p>
            <a:pPr algn="ctr">
              <a:lnSpc>
                <a:spcPct val="115000"/>
              </a:lnSpc>
              <a:spcAft>
                <a:spcPts val="0"/>
              </a:spcAft>
              <a:tabLst>
                <a:tab pos="450215" algn="l"/>
              </a:tabLst>
            </a:pPr>
            <a:r>
              <a:rPr lang="en-US" sz="1600" dirty="0">
                <a:effectLst/>
                <a:latin typeface="Calibri"/>
                <a:ea typeface="Times New Roman"/>
                <a:cs typeface="Calibri"/>
              </a:rPr>
              <a:t>No coverage in the HS (products and services)</a:t>
            </a:r>
            <a:endParaRPr lang="fr-CH" sz="1600" dirty="0">
              <a:effectLst/>
              <a:latin typeface="Calibri"/>
              <a:ea typeface="Times New Roman"/>
              <a:cs typeface="Calibri"/>
            </a:endParaRPr>
          </a:p>
        </p:txBody>
      </p:sp>
      <p:cxnSp>
        <p:nvCxnSpPr>
          <p:cNvPr id="14" name="Straight Arrow Connector 11"/>
          <p:cNvCxnSpPr>
            <a:cxnSpLocks noChangeShapeType="1"/>
          </p:cNvCxnSpPr>
          <p:nvPr/>
        </p:nvCxnSpPr>
        <p:spPr bwMode="auto">
          <a:xfrm>
            <a:off x="1691680" y="3068963"/>
            <a:ext cx="0" cy="77279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15" name="Straight Arrow Connector 12"/>
          <p:cNvCxnSpPr>
            <a:cxnSpLocks noChangeShapeType="1"/>
          </p:cNvCxnSpPr>
          <p:nvPr/>
        </p:nvCxnSpPr>
        <p:spPr bwMode="auto">
          <a:xfrm>
            <a:off x="4355976" y="3573019"/>
            <a:ext cx="0" cy="4311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16" name="Straight Arrow Connector 13"/>
          <p:cNvCxnSpPr>
            <a:cxnSpLocks noChangeShapeType="1"/>
          </p:cNvCxnSpPr>
          <p:nvPr/>
        </p:nvCxnSpPr>
        <p:spPr bwMode="auto">
          <a:xfrm>
            <a:off x="6156176" y="3573019"/>
            <a:ext cx="0" cy="4565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17" name="Straight Arrow Connector 14"/>
          <p:cNvCxnSpPr>
            <a:cxnSpLocks noChangeShapeType="1"/>
          </p:cNvCxnSpPr>
          <p:nvPr/>
        </p:nvCxnSpPr>
        <p:spPr bwMode="auto">
          <a:xfrm>
            <a:off x="7884368" y="3573016"/>
            <a:ext cx="0" cy="41021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18" name="Rectangle 20"/>
          <p:cNvSpPr>
            <a:spLocks noChangeArrowheads="1"/>
          </p:cNvSpPr>
          <p:nvPr/>
        </p:nvSpPr>
        <p:spPr bwMode="auto">
          <a:xfrm>
            <a:off x="3" y="272535"/>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8600"/>
            <a:ext cx="8439472" cy="990600"/>
          </a:xfrm>
        </p:spPr>
        <p:txBody>
          <a:bodyPr>
            <a:normAutofit fontScale="90000"/>
          </a:bodyPr>
          <a:lstStyle/>
          <a:p>
            <a:r>
              <a:rPr lang="fr-CH" dirty="0" smtClean="0"/>
              <a:t>WTO </a:t>
            </a:r>
            <a:r>
              <a:rPr lang="fr-CH" dirty="0" err="1" smtClean="0"/>
              <a:t>environmental</a:t>
            </a:r>
            <a:r>
              <a:rPr lang="fr-CH" dirty="0" smtClean="0"/>
              <a:t> </a:t>
            </a:r>
            <a:r>
              <a:rPr lang="fr-CH" dirty="0" err="1" smtClean="0"/>
              <a:t>Goods</a:t>
            </a:r>
            <a:r>
              <a:rPr lang="fr-CH" dirty="0" smtClean="0"/>
              <a:t> </a:t>
            </a:r>
            <a:r>
              <a:rPr lang="fr-CH" dirty="0" err="1" smtClean="0"/>
              <a:t>Submissions</a:t>
            </a:r>
            <a:endParaRPr lang="fr-CH" dirty="0"/>
          </a:p>
        </p:txBody>
      </p:sp>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22</a:t>
            </a:fld>
            <a:endParaRPr lang="fr-CH"/>
          </a:p>
        </p:txBody>
      </p:sp>
      <p:sp>
        <p:nvSpPr>
          <p:cNvPr id="5" name="Content Placeholder 3"/>
          <p:cNvSpPr txBox="1">
            <a:spLocks/>
          </p:cNvSpPr>
          <p:nvPr/>
        </p:nvSpPr>
        <p:spPr>
          <a:xfrm>
            <a:off x="612648" y="1600200"/>
            <a:ext cx="8153400" cy="4495800"/>
          </a:xfrm>
          <a:prstGeom prst="rect">
            <a:avLst/>
          </a:prstGeom>
        </p:spPr>
        <p:txBody>
          <a:bodyPr>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Doha Article 31 mandate: Countries to come up with approach for identifying products for tariff reduction negotiations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Classification difficulties reflected in approaches:</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(i) «list»</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(ii) «Request and offer» (favored by some developing)</a:t>
            </a: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fr-CH" sz="2600" b="0" i="0" u="none" strike="noStrike" kern="1200" cap="none" spc="0" normalizeH="0" baseline="0" noProof="0" smtClean="0">
                <a:ln>
                  <a:noFill/>
                </a:ln>
                <a:solidFill>
                  <a:schemeClr val="tx1"/>
                </a:solidFill>
                <a:effectLst/>
                <a:uLnTx/>
                <a:uFillTx/>
                <a:latin typeface="+mn-lt"/>
                <a:ea typeface="+mn-ea"/>
                <a:cs typeface="+mn-cs"/>
              </a:rPr>
              <a:t>«Integrated project» (to deal with multiple-end use)</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By 2008 13 countries lists  </a:t>
            </a:r>
            <a:r>
              <a:rPr kumimoji="0" lang="fr-CH" sz="29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fr-CH" sz="2900" b="0" i="0" u="none" strike="noStrike" kern="1200" cap="none" spc="0" normalizeH="0" baseline="0" noProof="0" smtClean="0">
                <a:ln>
                  <a:noFill/>
                </a:ln>
                <a:solidFill>
                  <a:schemeClr val="tx1"/>
                </a:solidFill>
                <a:effectLst/>
                <a:uLnTx/>
                <a:uFillTx/>
                <a:latin typeface="+mn-lt"/>
                <a:ea typeface="+mn-ea"/>
                <a:cs typeface="+mn-cs"/>
              </a:rPr>
              <a:t>411 HS-6 codes with little overlap (see next slide)</a:t>
            </a:r>
            <a:endParaRPr kumimoji="0" lang="fr-CH" sz="29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8600"/>
            <a:ext cx="8640960" cy="896144"/>
          </a:xfrm>
        </p:spPr>
        <p:txBody>
          <a:bodyPr>
            <a:normAutofit fontScale="90000"/>
          </a:bodyPr>
          <a:lstStyle/>
          <a:p>
            <a:r>
              <a:rPr lang="fr-CH" dirty="0" smtClean="0"/>
              <a:t>… a </a:t>
            </a:r>
            <a:r>
              <a:rPr lang="fr-CH" dirty="0" err="1" smtClean="0"/>
              <a:t>decade</a:t>
            </a:r>
            <a:r>
              <a:rPr lang="fr-CH" dirty="0" smtClean="0"/>
              <a:t> </a:t>
            </a:r>
            <a:r>
              <a:rPr lang="fr-CH" dirty="0" err="1" smtClean="0"/>
              <a:t>later</a:t>
            </a:r>
            <a:r>
              <a:rPr lang="fr-CH" dirty="0" smtClean="0"/>
              <a:t> no agreement on a </a:t>
            </a:r>
            <a:r>
              <a:rPr lang="fr-CH" dirty="0" err="1" smtClean="0"/>
              <a:t>list</a:t>
            </a:r>
            <a:endParaRPr lang="fr-CH" dirty="0"/>
          </a:p>
        </p:txBody>
      </p:sp>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23</a:t>
            </a:fld>
            <a:endParaRPr lang="fr-CH"/>
          </a:p>
        </p:txBody>
      </p:sp>
      <p:sp>
        <p:nvSpPr>
          <p:cNvPr id="6" name="Slide Number Placeholder 2"/>
          <p:cNvSpPr txBox="1">
            <a:spLocks/>
          </p:cNvSpPr>
          <p:nvPr/>
        </p:nvSpPr>
        <p:spPr>
          <a:xfrm>
            <a:off x="0" y="1272222"/>
            <a:ext cx="533400" cy="244476"/>
          </a:xfrm>
          <a:prstGeom prst="rect">
            <a:avLst/>
          </a:prstGeom>
        </p:spPr>
        <p:txBody>
          <a:bodyPr vert="horz" anchor="ctr" anchorCtr="0">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7099CBF-BFA1-4D6A-BDEE-91B5D60DAAF8}" type="slidenum">
              <a:rPr kumimoji="0" lang="fr-CH" sz="1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fr-CH" sz="1400" b="1" i="0" u="none" strike="noStrike" kern="1200" cap="none" spc="0" normalizeH="0" baseline="0" noProof="0">
              <a:ln>
                <a:noFill/>
              </a:ln>
              <a:solidFill>
                <a:srgbClr val="FFFFFF"/>
              </a:solidFill>
              <a:effectLst/>
              <a:uLnTx/>
              <a:uFillTx/>
              <a:latin typeface="+mn-lt"/>
              <a:ea typeface="+mn-ea"/>
              <a:cs typeface="+mn-cs"/>
            </a:endParaRPr>
          </a:p>
        </p:txBody>
      </p:sp>
      <p:sp>
        <p:nvSpPr>
          <p:cNvPr id="7" name="Text Placeholder 3"/>
          <p:cNvSpPr txBox="1">
            <a:spLocks/>
          </p:cNvSpPr>
          <p:nvPr/>
        </p:nvSpPr>
        <p:spPr>
          <a:xfrm>
            <a:off x="179512" y="1752600"/>
            <a:ext cx="2232248" cy="4343400"/>
          </a:xfrm>
          <a:prstGeom prst="rect">
            <a:avLst/>
          </a:prstGeom>
        </p:spPr>
        <p:txBody>
          <a:bodyPr>
            <a:normAutofit fontScale="550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EGS= Environmental Goods and Services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Singles= 279 Duplicates =90 Triplicates= 35 Quadruplicates: 7</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fr-CH" sz="2900" b="0" i="0" u="none" strike="noStrike" kern="1200" cap="none" spc="0" normalizeH="0" baseline="0" noProof="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Note: «Friends» list includes 13 countries: EU, US, CAN,SWI,</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           2010: «start» negotiations on a core list of 26 goods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 </a:t>
            </a:r>
            <a:endParaRPr kumimoji="0" lang="fr-CH" sz="29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 name="Image 55"/>
          <p:cNvPicPr>
            <a:picLocks/>
          </p:cNvPicPr>
          <p:nvPr/>
        </p:nvPicPr>
        <p:blipFill rotWithShape="1">
          <a:blip r:embed="rId2" cstate="print">
            <a:extLst>
              <a:ext uri="{28A0092B-C50C-407E-A947-70E740481C1C}">
                <a14:useLocalDpi xmlns:a14="http://schemas.microsoft.com/office/drawing/2010/main" xmlns="" val="0"/>
              </a:ext>
            </a:extLst>
          </a:blip>
          <a:srcRect r="12647"/>
          <a:stretch/>
        </p:blipFill>
        <p:spPr bwMode="auto">
          <a:xfrm>
            <a:off x="2570688" y="1752600"/>
            <a:ext cx="5983823" cy="4419600"/>
          </a:xfrm>
          <a:prstGeom prst="rect">
            <a:avLst/>
          </a:prstGeom>
          <a:noFill/>
          <a:ln w="3175">
            <a:solidFill>
              <a:schemeClr val="tx1"/>
            </a:solidFill>
          </a:ln>
          <a:extLst>
            <a:ext uri="{53640926-AAD7-44D8-BBD7-CCE9431645EC}">
              <a14:shadowObscured xmlns:a14="http://schemas.microsoft.com/office/drawing/2010/main" xmlns=""/>
            </a:ext>
          </a:extLst>
        </p:spPr>
      </p:pic>
      <p:sp>
        <p:nvSpPr>
          <p:cNvPr id="9" name="Right Arrow 4"/>
          <p:cNvSpPr/>
          <p:nvPr/>
        </p:nvSpPr>
        <p:spPr>
          <a:xfrm>
            <a:off x="323528" y="4869160"/>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  </a:t>
            </a:r>
            <a:endParaRPr lang="fr-CH"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24</a:t>
            </a:fld>
            <a:endParaRPr lang="fr-CH"/>
          </a:p>
        </p:txBody>
      </p:sp>
      <p:sp>
        <p:nvSpPr>
          <p:cNvPr id="5" name="Titre 1"/>
          <p:cNvSpPr>
            <a:spLocks noGrp="1"/>
          </p:cNvSpPr>
          <p:nvPr>
            <p:ph type="title"/>
          </p:nvPr>
        </p:nvSpPr>
        <p:spPr>
          <a:xfrm>
            <a:off x="612648" y="228600"/>
            <a:ext cx="8153400" cy="990600"/>
          </a:xfrm>
        </p:spPr>
        <p:txBody>
          <a:bodyPr>
            <a:normAutofit/>
          </a:bodyPr>
          <a:lstStyle/>
          <a:p>
            <a:r>
              <a:rPr lang="fr-FR" sz="4000" dirty="0" err="1" smtClean="0"/>
              <a:t>Correlates</a:t>
            </a:r>
            <a:r>
              <a:rPr lang="fr-FR" sz="4000" dirty="0" smtClean="0"/>
              <a:t> of </a:t>
            </a:r>
            <a:r>
              <a:rPr lang="fr-FR" sz="4000" dirty="0" err="1" smtClean="0"/>
              <a:t>EGs</a:t>
            </a:r>
            <a:r>
              <a:rPr lang="fr-FR" sz="4000" dirty="0" smtClean="0"/>
              <a:t> </a:t>
            </a:r>
            <a:r>
              <a:rPr lang="fr-FR" sz="4000" dirty="0" err="1" smtClean="0"/>
              <a:t>submissions</a:t>
            </a:r>
            <a:endParaRPr lang="fr-FR" sz="4000" dirty="0"/>
          </a:p>
        </p:txBody>
      </p:sp>
      <p:sp>
        <p:nvSpPr>
          <p:cNvPr id="6" name="Espace réservé du numéro de diapositive 2"/>
          <p:cNvSpPr txBox="1">
            <a:spLocks/>
          </p:cNvSpPr>
          <p:nvPr/>
        </p:nvSpPr>
        <p:spPr>
          <a:xfrm>
            <a:off x="0" y="1272222"/>
            <a:ext cx="533400" cy="244476"/>
          </a:xfrm>
          <a:prstGeom prst="rect">
            <a:avLst/>
          </a:prstGeom>
        </p:spPr>
        <p:txBody>
          <a:bodyPr vert="horz" anchor="ctr" anchorCtr="0">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7099CBF-BFA1-4D6A-BDEE-91B5D60DAAF8}" type="slidenum">
              <a:rPr kumimoji="0" lang="fr-CH" sz="1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fr-CH" sz="1400" b="1" i="0" u="none" strike="noStrike" kern="1200" cap="none" spc="0" normalizeH="0" baseline="0" noProof="0">
              <a:ln>
                <a:noFill/>
              </a:ln>
              <a:solidFill>
                <a:srgbClr val="FFFFFF"/>
              </a:solidFill>
              <a:effectLst/>
              <a:uLnTx/>
              <a:uFillTx/>
              <a:latin typeface="+mn-lt"/>
              <a:ea typeface="+mn-ea"/>
              <a:cs typeface="+mn-cs"/>
            </a:endParaRPr>
          </a:p>
        </p:txBody>
      </p:sp>
      <p:pic>
        <p:nvPicPr>
          <p:cNvPr id="7" name="Picture 1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8" y="2348881"/>
            <a:ext cx="4543361" cy="2911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ZoneTexte 7"/>
          <p:cNvSpPr txBox="1"/>
          <p:nvPr/>
        </p:nvSpPr>
        <p:spPr>
          <a:xfrm>
            <a:off x="755576" y="1628800"/>
            <a:ext cx="5976664" cy="646331"/>
          </a:xfrm>
          <a:prstGeom prst="rect">
            <a:avLst/>
          </a:prstGeom>
          <a:noFill/>
        </p:spPr>
        <p:txBody>
          <a:bodyPr wrap="square" rtlCol="0">
            <a:spAutoFit/>
          </a:bodyPr>
          <a:lstStyle/>
          <a:p>
            <a:pPr algn="ctr"/>
            <a:r>
              <a:rPr lang="fr-FR" dirty="0" smtClean="0"/>
              <a:t>% of </a:t>
            </a:r>
            <a:r>
              <a:rPr lang="fr-FR" dirty="0" err="1" smtClean="0"/>
              <a:t>goods</a:t>
            </a:r>
            <a:r>
              <a:rPr lang="fr-FR" dirty="0" smtClean="0"/>
              <a:t> </a:t>
            </a:r>
            <a:r>
              <a:rPr lang="fr-FR" dirty="0" err="1" smtClean="0"/>
              <a:t>proposed</a:t>
            </a:r>
            <a:r>
              <a:rPr lang="fr-FR" dirty="0" smtClean="0"/>
              <a:t> </a:t>
            </a:r>
            <a:r>
              <a:rPr lang="fr-FR" dirty="0" err="1" smtClean="0"/>
              <a:t>under</a:t>
            </a:r>
            <a:r>
              <a:rPr lang="fr-FR" dirty="0" smtClean="0"/>
              <a:t> the 2008 CTESS program </a:t>
            </a:r>
            <a:r>
              <a:rPr lang="fr-FR" dirty="0" err="1" smtClean="0"/>
              <a:t>with</a:t>
            </a:r>
            <a:r>
              <a:rPr lang="fr-FR" dirty="0" smtClean="0"/>
              <a:t> </a:t>
            </a:r>
            <a:r>
              <a:rPr lang="fr-FR" dirty="0" err="1" smtClean="0"/>
              <a:t>Revealed</a:t>
            </a:r>
            <a:r>
              <a:rPr lang="fr-FR" dirty="0" smtClean="0"/>
              <a:t> Comparative </a:t>
            </a:r>
            <a:r>
              <a:rPr lang="fr-FR" dirty="0" err="1" smtClean="0"/>
              <a:t>Advantage</a:t>
            </a:r>
            <a:r>
              <a:rPr lang="fr-FR" dirty="0" smtClean="0"/>
              <a:t> (RCA&gt;1)(in 2007)</a:t>
            </a:r>
            <a:endParaRPr lang="fr-FR" dirty="0"/>
          </a:p>
        </p:txBody>
      </p:sp>
      <p:sp>
        <p:nvSpPr>
          <p:cNvPr id="9" name="Bulle ronde 8"/>
          <p:cNvSpPr/>
          <p:nvPr/>
        </p:nvSpPr>
        <p:spPr>
          <a:xfrm>
            <a:off x="5868144" y="2420888"/>
            <a:ext cx="3024336" cy="2160240"/>
          </a:xfrm>
          <a:prstGeom prst="wedgeEllipseCallout">
            <a:avLst>
              <a:gd name="adj1" fmla="val -87547"/>
              <a:gd name="adj2" fmla="val -96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err="1" smtClean="0"/>
              <a:t>Among</a:t>
            </a:r>
            <a:r>
              <a:rPr lang="fr-FR" sz="1400" dirty="0" smtClean="0"/>
              <a:t> the </a:t>
            </a:r>
            <a:r>
              <a:rPr lang="fr-FR" sz="1400" dirty="0" err="1" smtClean="0"/>
              <a:t>goods</a:t>
            </a:r>
            <a:r>
              <a:rPr lang="fr-FR" sz="1400" dirty="0" smtClean="0"/>
              <a:t> </a:t>
            </a:r>
            <a:r>
              <a:rPr lang="fr-FR" sz="1400" dirty="0" err="1" smtClean="0"/>
              <a:t>submitted</a:t>
            </a:r>
            <a:r>
              <a:rPr lang="fr-FR" sz="1400" dirty="0" smtClean="0"/>
              <a:t> by New </a:t>
            </a:r>
            <a:r>
              <a:rPr lang="fr-FR" sz="1400" dirty="0" err="1" smtClean="0"/>
              <a:t>Zeland</a:t>
            </a:r>
            <a:r>
              <a:rPr lang="fr-FR" sz="1400" dirty="0" smtClean="0"/>
              <a:t> (</a:t>
            </a:r>
            <a:r>
              <a:rPr lang="fr-FR" sz="1400" dirty="0" err="1" smtClean="0"/>
              <a:t>ie</a:t>
            </a:r>
            <a:r>
              <a:rPr lang="fr-FR" sz="1400" dirty="0" smtClean="0"/>
              <a:t> the 164 </a:t>
            </a:r>
            <a:r>
              <a:rPr lang="fr-FR" sz="1400" dirty="0" err="1" smtClean="0"/>
              <a:t>goods</a:t>
            </a:r>
            <a:r>
              <a:rPr lang="fr-FR" sz="1400" dirty="0" smtClean="0"/>
              <a:t> of the </a:t>
            </a:r>
            <a:r>
              <a:rPr lang="fr-FR" sz="1400" dirty="0" err="1" smtClean="0"/>
              <a:t>Friends</a:t>
            </a:r>
            <a:r>
              <a:rPr lang="fr-FR" sz="1400" dirty="0" smtClean="0"/>
              <a:t>’ </a:t>
            </a:r>
            <a:r>
              <a:rPr lang="fr-FR" sz="1400" dirty="0" err="1" smtClean="0"/>
              <a:t>list</a:t>
            </a:r>
            <a:r>
              <a:rPr lang="fr-FR" sz="1400" dirty="0" smtClean="0"/>
              <a:t>), 60% are </a:t>
            </a:r>
            <a:r>
              <a:rPr lang="fr-FR" sz="1400" dirty="0" err="1" smtClean="0"/>
              <a:t>goods</a:t>
            </a:r>
            <a:r>
              <a:rPr lang="fr-FR" sz="1400" dirty="0" smtClean="0"/>
              <a:t> for </a:t>
            </a:r>
            <a:r>
              <a:rPr lang="fr-FR" sz="1400" dirty="0" err="1" smtClean="0"/>
              <a:t>which</a:t>
            </a:r>
            <a:r>
              <a:rPr lang="fr-FR" sz="1400" dirty="0" smtClean="0"/>
              <a:t> </a:t>
            </a:r>
            <a:r>
              <a:rPr lang="fr-FR" sz="1400" dirty="0" err="1" smtClean="0"/>
              <a:t>it</a:t>
            </a:r>
            <a:r>
              <a:rPr lang="fr-FR" sz="1400" dirty="0" smtClean="0"/>
              <a:t> </a:t>
            </a:r>
            <a:r>
              <a:rPr lang="fr-FR" sz="1400" dirty="0" err="1" smtClean="0"/>
              <a:t>had</a:t>
            </a:r>
            <a:r>
              <a:rPr lang="fr-FR" sz="1400" dirty="0" smtClean="0"/>
              <a:t> a RCA in 2007</a:t>
            </a:r>
            <a:endParaRPr lang="fr-FR" sz="1400" dirty="0"/>
          </a:p>
        </p:txBody>
      </p:sp>
      <p:sp>
        <p:nvSpPr>
          <p:cNvPr id="10" name="ZoneTexte 9"/>
          <p:cNvSpPr txBox="1"/>
          <p:nvPr/>
        </p:nvSpPr>
        <p:spPr>
          <a:xfrm>
            <a:off x="179512" y="5457998"/>
            <a:ext cx="8424936" cy="923330"/>
          </a:xfrm>
          <a:prstGeom prst="rect">
            <a:avLst/>
          </a:prstGeom>
          <a:noFill/>
        </p:spPr>
        <p:txBody>
          <a:bodyPr wrap="square" rtlCol="0">
            <a:spAutoFit/>
          </a:bodyPr>
          <a:lstStyle/>
          <a:p>
            <a:r>
              <a:rPr lang="fr-FR" dirty="0" smtClean="0"/>
              <a:t>Source: </a:t>
            </a:r>
            <a:r>
              <a:rPr lang="fr-FR" dirty="0" err="1" smtClean="0"/>
              <a:t>Ballineau</a:t>
            </a:r>
            <a:r>
              <a:rPr lang="fr-FR" dirty="0" smtClean="0"/>
              <a:t> and de Melo (2011). </a:t>
            </a:r>
            <a:r>
              <a:rPr lang="fr-FR" dirty="0" err="1" smtClean="0"/>
              <a:t>Probit</a:t>
            </a:r>
            <a:r>
              <a:rPr lang="fr-FR" dirty="0" smtClean="0"/>
              <a:t> </a:t>
            </a:r>
            <a:r>
              <a:rPr lang="fr-FR" dirty="0" err="1" smtClean="0"/>
              <a:t>estimates</a:t>
            </a:r>
            <a:r>
              <a:rPr lang="fr-FR" dirty="0" smtClean="0"/>
              <a:t>  for a </a:t>
            </a:r>
            <a:r>
              <a:rPr lang="fr-FR" dirty="0" err="1" smtClean="0"/>
              <a:t>sample</a:t>
            </a:r>
            <a:r>
              <a:rPr lang="fr-FR" dirty="0" smtClean="0"/>
              <a:t> of 380 </a:t>
            </a:r>
            <a:r>
              <a:rPr lang="fr-FR" dirty="0" err="1" smtClean="0"/>
              <a:t>submitted</a:t>
            </a:r>
            <a:r>
              <a:rPr lang="fr-FR" dirty="0" smtClean="0"/>
              <a:t> </a:t>
            </a:r>
            <a:r>
              <a:rPr lang="fr-FR" dirty="0" err="1" smtClean="0"/>
              <a:t>goods</a:t>
            </a:r>
            <a:r>
              <a:rPr lang="fr-FR" dirty="0" smtClean="0"/>
              <a:t> </a:t>
            </a:r>
            <a:r>
              <a:rPr lang="fr-FR" dirty="0" err="1" smtClean="0"/>
              <a:t>confirm</a:t>
            </a:r>
            <a:r>
              <a:rPr lang="fr-FR" dirty="0" smtClean="0"/>
              <a:t> </a:t>
            </a:r>
            <a:r>
              <a:rPr lang="fr-FR" dirty="0" err="1" smtClean="0"/>
              <a:t>that</a:t>
            </a:r>
            <a:r>
              <a:rPr lang="fr-FR" dirty="0" smtClean="0"/>
              <a:t> the </a:t>
            </a:r>
            <a:r>
              <a:rPr lang="fr-FR" dirty="0" err="1" smtClean="0"/>
              <a:t>probability</a:t>
            </a:r>
            <a:r>
              <a:rPr lang="fr-FR" dirty="0" smtClean="0"/>
              <a:t> of </a:t>
            </a:r>
            <a:r>
              <a:rPr lang="fr-FR" dirty="0" err="1" smtClean="0"/>
              <a:t>submitting</a:t>
            </a:r>
            <a:r>
              <a:rPr lang="fr-FR" dirty="0" smtClean="0"/>
              <a:t> a good to the EGS </a:t>
            </a:r>
            <a:r>
              <a:rPr lang="fr-FR" dirty="0" err="1" smtClean="0"/>
              <a:t>list</a:t>
            </a:r>
            <a:r>
              <a:rPr lang="fr-FR" dirty="0" smtClean="0"/>
              <a:t> </a:t>
            </a:r>
            <a:r>
              <a:rPr lang="fr-FR" dirty="0" err="1" smtClean="0"/>
              <a:t>is</a:t>
            </a:r>
            <a:r>
              <a:rPr lang="fr-FR" dirty="0" smtClean="0"/>
              <a:t> </a:t>
            </a:r>
            <a:r>
              <a:rPr lang="fr-FR" dirty="0" err="1" smtClean="0"/>
              <a:t>higher</a:t>
            </a:r>
            <a:r>
              <a:rPr lang="fr-FR" dirty="0" smtClean="0"/>
              <a:t> for </a:t>
            </a:r>
            <a:r>
              <a:rPr lang="fr-FR" dirty="0" err="1" smtClean="0"/>
              <a:t>goods</a:t>
            </a:r>
            <a:r>
              <a:rPr lang="fr-FR" dirty="0" smtClean="0"/>
              <a:t> </a:t>
            </a:r>
            <a:r>
              <a:rPr lang="fr-FR" dirty="0" err="1" smtClean="0"/>
              <a:t>with</a:t>
            </a:r>
            <a:r>
              <a:rPr lang="fr-FR" dirty="0" smtClean="0"/>
              <a:t> an RCA &gt;1 and </a:t>
            </a:r>
            <a:r>
              <a:rPr lang="fr-FR" dirty="0" err="1" smtClean="0"/>
              <a:t>lower</a:t>
            </a:r>
            <a:r>
              <a:rPr lang="fr-FR" dirty="0" smtClean="0"/>
              <a:t> for </a:t>
            </a:r>
            <a:r>
              <a:rPr lang="fr-FR" dirty="0" err="1" smtClean="0"/>
              <a:t>goods</a:t>
            </a:r>
            <a:r>
              <a:rPr lang="fr-FR" dirty="0" smtClean="0"/>
              <a:t> </a:t>
            </a:r>
            <a:r>
              <a:rPr lang="fr-FR" dirty="0" err="1" smtClean="0"/>
              <a:t>with</a:t>
            </a:r>
            <a:r>
              <a:rPr lang="fr-FR" dirty="0" smtClean="0"/>
              <a:t> a high MFN </a:t>
            </a:r>
            <a:r>
              <a:rPr lang="fr-FR" dirty="0" err="1" smtClean="0"/>
              <a:t>tariff</a:t>
            </a:r>
            <a:r>
              <a:rPr lang="fr-FR" dirty="0" smtClean="0"/>
              <a:t>.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25</a:t>
            </a:fld>
            <a:endParaRPr lang="fr-CH"/>
          </a:p>
        </p:txBody>
      </p:sp>
      <p:sp>
        <p:nvSpPr>
          <p:cNvPr id="5" name="Title 1"/>
          <p:cNvSpPr>
            <a:spLocks noGrp="1"/>
          </p:cNvSpPr>
          <p:nvPr>
            <p:ph type="title"/>
          </p:nvPr>
        </p:nvSpPr>
        <p:spPr>
          <a:xfrm>
            <a:off x="609600" y="273052"/>
            <a:ext cx="8077200" cy="707678"/>
          </a:xfrm>
        </p:spPr>
        <p:txBody>
          <a:bodyPr>
            <a:normAutofit/>
          </a:bodyPr>
          <a:lstStyle/>
          <a:p>
            <a:r>
              <a:rPr lang="fr-CH" sz="2800" dirty="0" smtClean="0"/>
              <a:t>Patterns of </a:t>
            </a:r>
            <a:r>
              <a:rPr lang="fr-CH" sz="2800" dirty="0" err="1" smtClean="0"/>
              <a:t>Tariff</a:t>
            </a:r>
            <a:r>
              <a:rPr lang="fr-CH" sz="2800" dirty="0" smtClean="0"/>
              <a:t> </a:t>
            </a:r>
            <a:r>
              <a:rPr lang="fr-CH" sz="2800" dirty="0" err="1"/>
              <a:t>Reductions</a:t>
            </a:r>
            <a:r>
              <a:rPr lang="fr-CH" sz="2800" dirty="0"/>
              <a:t> …No mandate </a:t>
            </a:r>
            <a:r>
              <a:rPr lang="fr-CH" sz="2800" dirty="0" err="1" smtClean="0"/>
              <a:t>effect</a:t>
            </a:r>
            <a:endParaRPr lang="fr-CH" sz="2800" dirty="0"/>
          </a:p>
        </p:txBody>
      </p:sp>
      <p:sp>
        <p:nvSpPr>
          <p:cNvPr id="6" name="Slide Number Placeholder 2"/>
          <p:cNvSpPr txBox="1">
            <a:spLocks/>
          </p:cNvSpPr>
          <p:nvPr/>
        </p:nvSpPr>
        <p:spPr>
          <a:xfrm>
            <a:off x="0" y="1272222"/>
            <a:ext cx="533400" cy="244476"/>
          </a:xfrm>
          <a:prstGeom prst="rect">
            <a:avLst/>
          </a:prstGeom>
        </p:spPr>
        <p:txBody>
          <a:bodyPr vert="horz" anchor="ctr" anchorCtr="0">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7099CBF-BFA1-4D6A-BDEE-91B5D60DAAF8}" type="slidenum">
              <a:rPr kumimoji="0" lang="fr-CH" sz="1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fr-CH" sz="1400" b="1" i="0" u="none" strike="noStrike" kern="1200" cap="none" spc="0" normalizeH="0" baseline="0" noProof="0">
              <a:ln>
                <a:noFill/>
              </a:ln>
              <a:solidFill>
                <a:srgbClr val="FFFFFF"/>
              </a:solidFill>
              <a:effectLst/>
              <a:uLnTx/>
              <a:uFillTx/>
              <a:latin typeface="+mn-lt"/>
              <a:ea typeface="+mn-ea"/>
              <a:cs typeface="+mn-cs"/>
            </a:endParaRPr>
          </a:p>
        </p:txBody>
      </p:sp>
      <p:sp>
        <p:nvSpPr>
          <p:cNvPr id="7" name="Text Placeholder 3"/>
          <p:cNvSpPr txBox="1">
            <a:spLocks/>
          </p:cNvSpPr>
          <p:nvPr/>
        </p:nvSpPr>
        <p:spPr>
          <a:xfrm>
            <a:off x="323528" y="1752600"/>
            <a:ext cx="1886272" cy="4343400"/>
          </a:xfrm>
          <a:prstGeom prst="rect">
            <a:avLst/>
          </a:prstGeom>
        </p:spPr>
        <p:txBody>
          <a:bodyPr>
            <a:normAutofit fontScale="62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No «mandate effect» as no acceleration in reduction of protection  after 2001 relative to reduction in protection for other products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Especially for low-income countries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smtClean="0">
                <a:ln>
                  <a:noFill/>
                </a:ln>
                <a:solidFill>
                  <a:schemeClr val="tx1"/>
                </a:solidFill>
                <a:effectLst/>
                <a:uLnTx/>
                <a:uFillTx/>
                <a:latin typeface="+mn-lt"/>
                <a:ea typeface="+mn-ea"/>
                <a:cs typeface="+mn-cs"/>
              </a:rPr>
              <a:t>Next slide shows outcome under standstill </a:t>
            </a:r>
            <a:endParaRPr kumimoji="0" lang="fr-CH" sz="29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Image 3"/>
          <p:cNvPicPr>
            <a:picLock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11764" y="1700809"/>
            <a:ext cx="6264695" cy="4392488"/>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26</a:t>
            </a:fld>
            <a:endParaRPr lang="fr-CH"/>
          </a:p>
        </p:txBody>
      </p:sp>
      <p:sp>
        <p:nvSpPr>
          <p:cNvPr id="5" name="Content Placeholder 3"/>
          <p:cNvSpPr txBox="1">
            <a:spLocks/>
          </p:cNvSpPr>
          <p:nvPr/>
        </p:nvSpPr>
        <p:spPr>
          <a:xfrm>
            <a:off x="-36512" y="1528192"/>
            <a:ext cx="9108504" cy="5329808"/>
          </a:xfrm>
          <a:prstGeom prst="rect">
            <a:avLst/>
          </a:prstGeom>
        </p:spPr>
        <p:txBody>
          <a:bodyPr>
            <a:no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800" b="0" i="0" u="none" strike="noStrike" kern="1200" cap="none" spc="0" normalizeH="0" baseline="0" noProof="0" dirty="0" smtClean="0">
                <a:ln>
                  <a:noFill/>
                </a:ln>
                <a:solidFill>
                  <a:schemeClr val="tx1"/>
                </a:solidFill>
                <a:effectLst/>
                <a:uLnTx/>
                <a:uFillTx/>
                <a:latin typeface="+mn-lt"/>
                <a:ea typeface="+mn-ea"/>
                <a:cs typeface="+mn-cs"/>
              </a:rPr>
              <a:t>Global Policy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Making</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architecture (IMF, World Bank, WTO)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needs</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overhaul</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to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reflect</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strong</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physical</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linkages.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800" b="0" i="0" u="none" strike="noStrike" kern="1200" cap="none" spc="0" normalizeH="0" baseline="0" noProof="0" dirty="0" smtClean="0">
                <a:ln>
                  <a:noFill/>
                </a:ln>
                <a:solidFill>
                  <a:schemeClr val="tx1"/>
                </a:solidFill>
                <a:effectLst/>
                <a:uLnTx/>
                <a:uFillTx/>
                <a:latin typeface="+mn-lt"/>
                <a:ea typeface="+mn-ea"/>
                <a:cs typeface="+mn-cs"/>
              </a:rPr>
              <a:t>A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regional</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approach</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(i.e.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bottom</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-up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approach</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à la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Ostrom</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more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likely</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to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give</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results</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(GATT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with</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leeway</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more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successful</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than</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WTO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with</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SU)? EX: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Environmental</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directives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under</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Maastricht.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800" b="0" i="0" u="none" strike="noStrike" kern="1200" cap="none" spc="0" normalizeH="0" baseline="0" noProof="0" dirty="0" smtClean="0">
                <a:ln>
                  <a:noFill/>
                </a:ln>
                <a:solidFill>
                  <a:schemeClr val="tx1"/>
                </a:solidFill>
                <a:effectLst/>
                <a:uLnTx/>
                <a:uFillTx/>
                <a:latin typeface="+mn-lt"/>
                <a:ea typeface="+mn-ea"/>
                <a:cs typeface="+mn-cs"/>
              </a:rPr>
              <a:t>MFN + NT best compromise to face the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threat</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of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carbon</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tariffs</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and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BTAs</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Border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tax</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adjustments</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have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lower</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discriminatory</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capacity</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than</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contingent protection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developing</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countries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want</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MFN,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developed</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want</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NT).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Subsidy</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rules</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at</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the WTO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need</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to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be</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800" b="0" i="0" u="none" strike="noStrike" kern="1200" cap="none" spc="0" normalizeH="0" baseline="0" noProof="0" dirty="0" err="1" smtClean="0">
                <a:ln>
                  <a:noFill/>
                </a:ln>
                <a:solidFill>
                  <a:schemeClr val="tx1"/>
                </a:solidFill>
                <a:effectLst/>
                <a:uLnTx/>
                <a:uFillTx/>
                <a:latin typeface="+mn-lt"/>
                <a:ea typeface="+mn-ea"/>
                <a:cs typeface="+mn-cs"/>
              </a:rPr>
              <a:t>modified</a:t>
            </a:r>
            <a:r>
              <a:rPr kumimoji="0" lang="fr-CH"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fr-CH"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le 1"/>
          <p:cNvSpPr>
            <a:spLocks noGrp="1"/>
          </p:cNvSpPr>
          <p:nvPr>
            <p:ph type="title"/>
          </p:nvPr>
        </p:nvSpPr>
        <p:spPr>
          <a:xfrm>
            <a:off x="467544" y="116632"/>
            <a:ext cx="8153400" cy="990600"/>
          </a:xfrm>
        </p:spPr>
        <p:txBody>
          <a:bodyPr/>
          <a:lstStyle/>
          <a:p>
            <a:pPr algn="ctr"/>
            <a:r>
              <a:rPr lang="fr-CH" dirty="0" smtClean="0"/>
              <a:t>Conclusions (I)</a:t>
            </a:r>
            <a:endParaRPr lang="fr-CH"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27</a:t>
            </a:fld>
            <a:endParaRPr lang="fr-CH"/>
          </a:p>
        </p:txBody>
      </p:sp>
      <p:sp>
        <p:nvSpPr>
          <p:cNvPr id="5" name="Content Placeholder 3"/>
          <p:cNvSpPr txBox="1">
            <a:spLocks/>
          </p:cNvSpPr>
          <p:nvPr/>
        </p:nvSpPr>
        <p:spPr>
          <a:xfrm>
            <a:off x="467544" y="1885528"/>
            <a:ext cx="8424936" cy="4495800"/>
          </a:xfrm>
          <a:prstGeom prst="rect">
            <a:avLst/>
          </a:prstGeom>
        </p:spPr>
        <p:txBody>
          <a:bodyPr>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Potential</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CO2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leakage</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effects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probably</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exaggerated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(for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political</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economy</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reasons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)…but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BTAs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looming</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on horizon as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soon</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lang="fr-CH" sz="2900" dirty="0" smtClean="0"/>
              <a:t>as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we</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will</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get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serious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about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climate</a:t>
            </a:r>
            <a:endParaRPr kumimoji="0" lang="fr-CH" sz="29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smtClean="0">
                <a:ln>
                  <a:noFill/>
                </a:ln>
                <a:solidFill>
                  <a:schemeClr val="tx1"/>
                </a:solidFill>
                <a:effectLst/>
                <a:uLnTx/>
                <a:uFillTx/>
                <a:latin typeface="+mn-lt"/>
                <a:ea typeface="+mn-ea"/>
                <a:cs typeface="+mn-cs"/>
              </a:rPr>
              <a:t>So far Countries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did</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not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act</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on articles 28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fisheries</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rPr>
              <a:t>nor</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 on art. 31 (EGS</a:t>
            </a:r>
            <a:r>
              <a:rPr kumimoji="0" lang="fr-CH" sz="2900" b="0" i="0" u="none" strike="noStrike" kern="1200" cap="none" spc="0" normalizeH="0" baseline="0" noProof="0" smtClean="0">
                <a:ln>
                  <a:noFill/>
                </a:ln>
                <a:solidFill>
                  <a:schemeClr val="tx1"/>
                </a:solidFill>
                <a:effectLst/>
                <a:uLnTx/>
                <a:uFillTx/>
                <a:latin typeface="+mn-lt"/>
                <a:ea typeface="+mn-ea"/>
                <a:cs typeface="+mn-cs"/>
              </a:rPr>
              <a:t>) of Doha </a:t>
            </a:r>
            <a:r>
              <a:rPr kumimoji="0" lang="fr-CH" sz="2900" b="0" i="0" u="none" strike="noStrike" kern="1200" cap="none" spc="0" normalizeH="0" baseline="0" noProof="0" dirty="0" smtClean="0">
                <a:ln>
                  <a:noFill/>
                </a:ln>
                <a:solidFill>
                  <a:schemeClr val="tx1"/>
                </a:solidFill>
                <a:effectLst/>
                <a:uLnTx/>
                <a:uFillTx/>
                <a:latin typeface="+mn-lt"/>
                <a:ea typeface="+mn-ea"/>
                <a:cs typeface="+mn-cs"/>
              </a:rPr>
              <a:t>mandate</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sym typeface="Euclid Symbol"/>
              </a:rPr>
              <a:t>lack</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 of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sym typeface="Euclid Symbol"/>
              </a:rPr>
              <a:t>cooperation</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sym typeface="Euclid Symbol"/>
              </a:rPr>
              <a:t>exacerbated</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 by CBDR+ S&amp;DT)</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CH" sz="2900" b="0" i="0" u="none" strike="noStrike" kern="1200" cap="none" spc="0" normalizeH="0" baseline="0" noProof="0" dirty="0" err="1" smtClean="0">
                <a:ln>
                  <a:noFill/>
                </a:ln>
                <a:solidFill>
                  <a:schemeClr val="tx1"/>
                </a:solidFill>
                <a:effectLst/>
                <a:uLnTx/>
                <a:uFillTx/>
                <a:latin typeface="+mn-lt"/>
                <a:ea typeface="+mn-ea"/>
                <a:cs typeface="+mn-cs"/>
                <a:sym typeface="Euclid Symbol"/>
              </a:rPr>
              <a:t>Private</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sym typeface="Euclid Symbol"/>
              </a:rPr>
              <a:t>sector</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 initiatives more </a:t>
            </a:r>
            <a:r>
              <a:rPr kumimoji="0" lang="fr-CH" sz="2900" b="0" i="0" u="none" strike="noStrike" kern="1200" cap="none" spc="0" normalizeH="0" baseline="0" noProof="0" dirty="0" err="1" smtClean="0">
                <a:ln>
                  <a:noFill/>
                </a:ln>
                <a:solidFill>
                  <a:schemeClr val="tx1"/>
                </a:solidFill>
                <a:effectLst/>
                <a:uLnTx/>
                <a:uFillTx/>
                <a:latin typeface="+mn-lt"/>
                <a:ea typeface="+mn-ea"/>
                <a:cs typeface="+mn-cs"/>
                <a:sym typeface="Euclid Symbol"/>
              </a:rPr>
              <a:t>promising</a:t>
            </a:r>
            <a:r>
              <a:rPr kumimoji="0" lang="fr-CH" sz="2900" b="0" i="0" u="none" strike="noStrike" kern="1200" cap="none" spc="0" normalizeH="0" baseline="0" noProof="0" dirty="0" smtClean="0">
                <a:ln>
                  <a:noFill/>
                </a:ln>
                <a:solidFill>
                  <a:schemeClr val="tx1"/>
                </a:solidFill>
                <a:effectLst/>
                <a:uLnTx/>
                <a:uFillTx/>
                <a:latin typeface="+mn-lt"/>
                <a:ea typeface="+mn-ea"/>
                <a:cs typeface="+mn-cs"/>
                <a:sym typeface="Euclid Symbol"/>
              </a:rPr>
              <a:t>?</a:t>
            </a:r>
            <a:endParaRPr kumimoji="0" lang="fr-CH" sz="2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le 1"/>
          <p:cNvSpPr>
            <a:spLocks noGrp="1"/>
          </p:cNvSpPr>
          <p:nvPr>
            <p:ph type="title"/>
          </p:nvPr>
        </p:nvSpPr>
        <p:spPr>
          <a:xfrm>
            <a:off x="467544" y="116632"/>
            <a:ext cx="8153400" cy="990600"/>
          </a:xfrm>
        </p:spPr>
        <p:txBody>
          <a:bodyPr/>
          <a:lstStyle/>
          <a:p>
            <a:pPr algn="ctr"/>
            <a:r>
              <a:rPr lang="fr-CH" dirty="0" smtClean="0"/>
              <a:t>Conclusions (II)</a:t>
            </a:r>
            <a:endParaRPr lang="fr-CH"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
            <a:ext cx="8153400" cy="968152"/>
          </a:xfrm>
        </p:spPr>
        <p:txBody>
          <a:bodyPr/>
          <a:lstStyle/>
          <a:p>
            <a:pPr algn="ctr"/>
            <a:r>
              <a:rPr lang="fr-CH" dirty="0" smtClean="0"/>
              <a:t>…</a:t>
            </a:r>
            <a:r>
              <a:rPr lang="fr-CH" dirty="0" err="1" smtClean="0"/>
              <a:t>Caveats</a:t>
            </a:r>
            <a:endParaRPr lang="fr-CH" dirty="0"/>
          </a:p>
        </p:txBody>
      </p:sp>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3</a:t>
            </a:fld>
            <a:endParaRPr lang="fr-CH"/>
          </a:p>
        </p:txBody>
      </p:sp>
      <p:sp>
        <p:nvSpPr>
          <p:cNvPr id="5" name="Content Placeholder 2"/>
          <p:cNvSpPr txBox="1">
            <a:spLocks/>
          </p:cNvSpPr>
          <p:nvPr/>
        </p:nvSpPr>
        <p:spPr>
          <a:xfrm>
            <a:off x="106208" y="1672208"/>
            <a:ext cx="8858280" cy="5141168"/>
          </a:xfrm>
          <a:prstGeom prst="rect">
            <a:avLst/>
          </a:prstGeom>
        </p:spPr>
        <p:txBody>
          <a:bodyPr>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514350" indent="-514350">
              <a:buFont typeface="+mj-lt"/>
              <a:buAutoNum type="arabicPeriod"/>
            </a:pPr>
            <a:r>
              <a:rPr lang="fr-CH" sz="2800" dirty="0" err="1" smtClean="0"/>
              <a:t>Linking</a:t>
            </a:r>
            <a:r>
              <a:rPr lang="fr-CH" sz="2800" dirty="0" smtClean="0"/>
              <a:t> Trade and </a:t>
            </a:r>
            <a:r>
              <a:rPr lang="fr-CH" sz="2800" dirty="0" err="1" smtClean="0"/>
              <a:t>Environment</a:t>
            </a:r>
            <a:r>
              <a:rPr lang="fr-CH" sz="2800" dirty="0" smtClean="0"/>
              <a:t> </a:t>
            </a:r>
            <a:r>
              <a:rPr lang="fr-CH" sz="2800" dirty="0" err="1" smtClean="0"/>
              <a:t>Agreements</a:t>
            </a:r>
            <a:r>
              <a:rPr lang="fr-CH" sz="2800" dirty="0" smtClean="0"/>
              <a:t>?</a:t>
            </a:r>
          </a:p>
          <a:p>
            <a:r>
              <a:rPr lang="fr-CH" sz="2800" dirty="0" smtClean="0"/>
              <a:t>No </a:t>
            </a:r>
            <a:r>
              <a:rPr lang="fr-CH" sz="2800" dirty="0" err="1" smtClean="0"/>
              <a:t>advantage</a:t>
            </a:r>
            <a:r>
              <a:rPr lang="fr-CH" sz="2800" dirty="0" smtClean="0"/>
              <a:t> if </a:t>
            </a:r>
            <a:r>
              <a:rPr lang="fr-CH" sz="2800" dirty="0" err="1" smtClean="0"/>
              <a:t>polllution</a:t>
            </a:r>
            <a:r>
              <a:rPr lang="fr-CH" sz="2800" dirty="0" smtClean="0"/>
              <a:t> </a:t>
            </a:r>
            <a:r>
              <a:rPr lang="fr-CH" sz="2800" dirty="0" err="1" smtClean="0"/>
              <a:t>is</a:t>
            </a:r>
            <a:r>
              <a:rPr lang="fr-CH" sz="2800" dirty="0" smtClean="0"/>
              <a:t> </a:t>
            </a:r>
            <a:r>
              <a:rPr lang="fr-CH" sz="2800" dirty="0" err="1" smtClean="0"/>
              <a:t>purely</a:t>
            </a:r>
            <a:r>
              <a:rPr lang="fr-CH" sz="2800" dirty="0" smtClean="0"/>
              <a:t> local. </a:t>
            </a:r>
          </a:p>
          <a:p>
            <a:r>
              <a:rPr lang="fr-CH" sz="2800" dirty="0" err="1" smtClean="0"/>
              <a:t>When</a:t>
            </a:r>
            <a:r>
              <a:rPr lang="fr-CH" sz="2800" dirty="0" smtClean="0"/>
              <a:t> pollution </a:t>
            </a:r>
            <a:r>
              <a:rPr lang="fr-CH" sz="2800" dirty="0" err="1" smtClean="0"/>
              <a:t>is</a:t>
            </a:r>
            <a:r>
              <a:rPr lang="fr-CH" sz="2800" dirty="0" smtClean="0"/>
              <a:t> global </a:t>
            </a:r>
            <a:r>
              <a:rPr lang="fr-CH" sz="2800" dirty="0" err="1" smtClean="0"/>
              <a:t>there</a:t>
            </a:r>
            <a:r>
              <a:rPr lang="fr-CH" sz="2800" dirty="0" smtClean="0"/>
              <a:t> are </a:t>
            </a:r>
            <a:r>
              <a:rPr lang="fr-CH" sz="2800" dirty="0" err="1" smtClean="0"/>
              <a:t>efficiency</a:t>
            </a:r>
            <a:r>
              <a:rPr lang="fr-CH" sz="2800" dirty="0" smtClean="0"/>
              <a:t> </a:t>
            </a:r>
            <a:r>
              <a:rPr lang="fr-CH" sz="2800" dirty="0" err="1" smtClean="0"/>
              <a:t>advantages</a:t>
            </a:r>
            <a:r>
              <a:rPr lang="fr-CH" sz="2800" dirty="0" smtClean="0"/>
              <a:t> </a:t>
            </a:r>
            <a:r>
              <a:rPr lang="fr-CH" sz="2800" dirty="0" err="1" smtClean="0"/>
              <a:t>at</a:t>
            </a:r>
            <a:r>
              <a:rPr lang="fr-CH" sz="2800" dirty="0" smtClean="0"/>
              <a:t> </a:t>
            </a:r>
            <a:r>
              <a:rPr lang="fr-CH" sz="2800" dirty="0" err="1" smtClean="0"/>
              <a:t>linking</a:t>
            </a:r>
            <a:r>
              <a:rPr lang="fr-CH" sz="2800" dirty="0" smtClean="0"/>
              <a:t>  as </a:t>
            </a:r>
            <a:r>
              <a:rPr lang="fr-CH" sz="2800" dirty="0" err="1" smtClean="0"/>
              <a:t>better</a:t>
            </a:r>
            <a:r>
              <a:rPr lang="fr-CH" sz="2800" dirty="0" smtClean="0"/>
              <a:t> </a:t>
            </a:r>
            <a:r>
              <a:rPr lang="fr-CH" sz="2800" dirty="0" err="1" smtClean="0"/>
              <a:t>enforcement</a:t>
            </a:r>
            <a:r>
              <a:rPr lang="fr-CH" sz="2800" dirty="0" smtClean="0"/>
              <a:t> </a:t>
            </a:r>
            <a:r>
              <a:rPr lang="fr-CH" sz="2800" dirty="0" err="1" smtClean="0"/>
              <a:t>is</a:t>
            </a:r>
            <a:r>
              <a:rPr lang="fr-CH" sz="2800" dirty="0" smtClean="0"/>
              <a:t> possible due to </a:t>
            </a:r>
            <a:r>
              <a:rPr lang="fr-CH" sz="2800" dirty="0" err="1" smtClean="0"/>
              <a:t>wider</a:t>
            </a:r>
            <a:r>
              <a:rPr lang="fr-CH" sz="2800" dirty="0" smtClean="0"/>
              <a:t> range of </a:t>
            </a:r>
            <a:r>
              <a:rPr lang="fr-CH" sz="2800" dirty="0" err="1" smtClean="0"/>
              <a:t>incentives</a:t>
            </a:r>
            <a:r>
              <a:rPr lang="fr-CH" sz="2800" dirty="0" smtClean="0"/>
              <a:t> and </a:t>
            </a:r>
            <a:r>
              <a:rPr lang="fr-CH" sz="2800" dirty="0" err="1" smtClean="0"/>
              <a:t>punishments</a:t>
            </a:r>
            <a:r>
              <a:rPr lang="fr-CH" sz="2800" dirty="0" smtClean="0"/>
              <a:t> and </a:t>
            </a:r>
            <a:r>
              <a:rPr lang="fr-CH" sz="2800" dirty="0" err="1" smtClean="0"/>
              <a:t>opportunity</a:t>
            </a:r>
            <a:r>
              <a:rPr lang="fr-CH" sz="2800" dirty="0" smtClean="0"/>
              <a:t> for </a:t>
            </a:r>
            <a:r>
              <a:rPr lang="fr-CH" sz="2800" dirty="0" err="1" smtClean="0"/>
              <a:t>trade</a:t>
            </a:r>
            <a:r>
              <a:rPr lang="fr-CH" sz="2800" dirty="0" smtClean="0"/>
              <a:t> offs </a:t>
            </a:r>
            <a:r>
              <a:rPr lang="fr-CH" sz="2800" dirty="0" err="1" smtClean="0"/>
              <a:t>across</a:t>
            </a:r>
            <a:r>
              <a:rPr lang="fr-CH" sz="2800" dirty="0" smtClean="0"/>
              <a:t> issues. </a:t>
            </a:r>
          </a:p>
          <a:p>
            <a:r>
              <a:rPr lang="fr-CH" sz="2800" dirty="0" smtClean="0"/>
              <a:t>…. but </a:t>
            </a:r>
            <a:r>
              <a:rPr lang="fr-CH" sz="2800" dirty="0" err="1" smtClean="0"/>
              <a:t>trade</a:t>
            </a:r>
            <a:r>
              <a:rPr lang="fr-CH" sz="2800" dirty="0" smtClean="0"/>
              <a:t> </a:t>
            </a:r>
            <a:r>
              <a:rPr lang="fr-CH" sz="2800" dirty="0" err="1" smtClean="0"/>
              <a:t>would</a:t>
            </a:r>
            <a:r>
              <a:rPr lang="fr-CH" sz="2800" dirty="0" smtClean="0"/>
              <a:t> </a:t>
            </a:r>
            <a:r>
              <a:rPr lang="fr-CH" sz="2800" dirty="0" err="1" smtClean="0"/>
              <a:t>be</a:t>
            </a:r>
            <a:r>
              <a:rPr lang="fr-CH" sz="2800" dirty="0" smtClean="0"/>
              <a:t> </a:t>
            </a:r>
            <a:r>
              <a:rPr lang="fr-CH" sz="2800" dirty="0" err="1" smtClean="0"/>
              <a:t>less</a:t>
            </a:r>
            <a:r>
              <a:rPr lang="fr-CH" sz="2800" dirty="0" smtClean="0"/>
              <a:t> free </a:t>
            </a:r>
            <a:r>
              <a:rPr lang="fr-CH" sz="2800" dirty="0" err="1" smtClean="0"/>
              <a:t>than</a:t>
            </a:r>
            <a:r>
              <a:rPr lang="fr-CH" sz="2800" dirty="0" smtClean="0"/>
              <a:t> </a:t>
            </a:r>
            <a:r>
              <a:rPr lang="fr-CH" sz="2800" dirty="0" err="1" smtClean="0"/>
              <a:t>without</a:t>
            </a:r>
            <a:r>
              <a:rPr lang="fr-CH" sz="2800" dirty="0" smtClean="0"/>
              <a:t> linkage.</a:t>
            </a:r>
          </a:p>
          <a:p>
            <a:endParaRPr lang="fr-CH" sz="2800" dirty="0" smtClean="0"/>
          </a:p>
          <a:p>
            <a:pPr>
              <a:buNone/>
            </a:pPr>
            <a:r>
              <a:rPr lang="fr-CH" sz="2800" dirty="0" smtClean="0"/>
              <a:t>The more important </a:t>
            </a:r>
            <a:r>
              <a:rPr lang="fr-CH" sz="2800" dirty="0" err="1" smtClean="0"/>
              <a:t>problem</a:t>
            </a:r>
            <a:r>
              <a:rPr lang="fr-CH" sz="2800" dirty="0" smtClean="0"/>
              <a:t> </a:t>
            </a:r>
            <a:r>
              <a:rPr lang="fr-CH" sz="2800" dirty="0" err="1" smtClean="0"/>
              <a:t>with</a:t>
            </a:r>
            <a:r>
              <a:rPr lang="fr-CH" sz="2800" dirty="0" smtClean="0"/>
              <a:t> </a:t>
            </a:r>
            <a:r>
              <a:rPr lang="fr-CH" sz="2800" dirty="0" err="1" smtClean="0"/>
              <a:t>trade</a:t>
            </a:r>
            <a:r>
              <a:rPr lang="fr-CH" sz="2800" dirty="0" smtClean="0"/>
              <a:t> sanctions as </a:t>
            </a:r>
            <a:r>
              <a:rPr lang="fr-CH" sz="2800" dirty="0" err="1" smtClean="0"/>
              <a:t>enforcement</a:t>
            </a:r>
            <a:r>
              <a:rPr lang="fr-CH" sz="2800" dirty="0" smtClean="0"/>
              <a:t> </a:t>
            </a:r>
            <a:r>
              <a:rPr lang="fr-CH" sz="2800" dirty="0" err="1" smtClean="0"/>
              <a:t>mechanism</a:t>
            </a:r>
            <a:r>
              <a:rPr lang="fr-CH" sz="2800" dirty="0" smtClean="0"/>
              <a:t> </a:t>
            </a:r>
            <a:r>
              <a:rPr lang="fr-CH" sz="2800" dirty="0" err="1" smtClean="0"/>
              <a:t>is</a:t>
            </a:r>
            <a:r>
              <a:rPr lang="fr-CH" sz="2800" dirty="0" smtClean="0"/>
              <a:t> </a:t>
            </a:r>
            <a:r>
              <a:rPr lang="fr-CH" sz="2800" dirty="0" err="1" smtClean="0"/>
              <a:t>that</a:t>
            </a:r>
            <a:r>
              <a:rPr lang="fr-CH" sz="2800" dirty="0" smtClean="0"/>
              <a:t> </a:t>
            </a:r>
            <a:r>
              <a:rPr lang="fr-CH" sz="2800" dirty="0" err="1" smtClean="0"/>
              <a:t>it</a:t>
            </a:r>
            <a:r>
              <a:rPr lang="fr-CH" sz="2800" dirty="0" smtClean="0"/>
              <a:t> </a:t>
            </a:r>
            <a:r>
              <a:rPr lang="fr-CH" sz="2800" dirty="0" err="1" smtClean="0"/>
              <a:t>is</a:t>
            </a:r>
            <a:r>
              <a:rPr lang="fr-CH" sz="2800" dirty="0" smtClean="0"/>
              <a:t> </a:t>
            </a:r>
            <a:r>
              <a:rPr lang="fr-CH" sz="2800" dirty="0" err="1" smtClean="0"/>
              <a:t>poorly</a:t>
            </a:r>
            <a:r>
              <a:rPr lang="fr-CH" sz="2800" dirty="0" smtClean="0"/>
              <a:t> </a:t>
            </a:r>
            <a:r>
              <a:rPr lang="fr-CH" sz="2800" dirty="0" err="1" smtClean="0"/>
              <a:t>targeted</a:t>
            </a:r>
            <a:r>
              <a:rPr lang="fr-CH" sz="2800" dirty="0" smtClean="0"/>
              <a:t> as the </a:t>
            </a:r>
            <a:r>
              <a:rPr lang="fr-CH" sz="2800" dirty="0" err="1" smtClean="0"/>
              <a:t>externality</a:t>
            </a:r>
            <a:r>
              <a:rPr lang="fr-CH" sz="2800" dirty="0" smtClean="0"/>
              <a:t> </a:t>
            </a:r>
            <a:r>
              <a:rPr lang="fr-CH" sz="2800" dirty="0" err="1" smtClean="0"/>
              <a:t>is</a:t>
            </a:r>
            <a:r>
              <a:rPr lang="fr-CH" sz="2800" dirty="0" smtClean="0"/>
              <a:t> not </a:t>
            </a:r>
            <a:r>
              <a:rPr lang="fr-CH" sz="2800" dirty="0" err="1" smtClean="0"/>
              <a:t>bilateral</a:t>
            </a:r>
            <a:endParaRPr lang="fr-CH"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Outline</a:t>
            </a:r>
            <a:endParaRPr lang="fr-CH" dirty="0"/>
          </a:p>
        </p:txBody>
      </p:sp>
      <p:sp>
        <p:nvSpPr>
          <p:cNvPr id="3" name="Content Placeholder 2"/>
          <p:cNvSpPr>
            <a:spLocks noGrp="1"/>
          </p:cNvSpPr>
          <p:nvPr>
            <p:ph sz="quarter" idx="1"/>
          </p:nvPr>
        </p:nvSpPr>
        <p:spPr>
          <a:xfrm>
            <a:off x="612648" y="1600200"/>
            <a:ext cx="8153400" cy="4997152"/>
          </a:xfrm>
        </p:spPr>
        <p:txBody>
          <a:bodyPr>
            <a:normAutofit fontScale="92500" lnSpcReduction="20000"/>
          </a:bodyPr>
          <a:lstStyle/>
          <a:p>
            <a:r>
              <a:rPr lang="fr-CH" dirty="0" err="1" smtClean="0"/>
              <a:t>Channels</a:t>
            </a:r>
            <a:r>
              <a:rPr lang="fr-CH" dirty="0" smtClean="0"/>
              <a:t> of Interaction</a:t>
            </a:r>
          </a:p>
          <a:p>
            <a:pPr lvl="1"/>
            <a:r>
              <a:rPr lang="fr-CH" dirty="0" smtClean="0"/>
              <a:t>Direct Trade-</a:t>
            </a:r>
            <a:r>
              <a:rPr lang="fr-CH" dirty="0" err="1" smtClean="0"/>
              <a:t>Related</a:t>
            </a:r>
            <a:r>
              <a:rPr lang="fr-CH" dirty="0" smtClean="0"/>
              <a:t> Linkages</a:t>
            </a:r>
          </a:p>
          <a:p>
            <a:pPr lvl="1"/>
            <a:r>
              <a:rPr lang="fr-CH" dirty="0" smtClean="0"/>
              <a:t>By-</a:t>
            </a:r>
            <a:r>
              <a:rPr lang="fr-CH" dirty="0" err="1" smtClean="0"/>
              <a:t>product</a:t>
            </a:r>
            <a:r>
              <a:rPr lang="fr-CH" dirty="0" smtClean="0"/>
              <a:t> </a:t>
            </a:r>
            <a:r>
              <a:rPr lang="fr-CH" dirty="0" err="1" smtClean="0"/>
              <a:t>externalities</a:t>
            </a:r>
            <a:endParaRPr lang="fr-CH" dirty="0" smtClean="0"/>
          </a:p>
          <a:p>
            <a:pPr lvl="1"/>
            <a:r>
              <a:rPr lang="fr-CH" dirty="0" smtClean="0"/>
              <a:t>Pattern of Production </a:t>
            </a:r>
          </a:p>
          <a:p>
            <a:r>
              <a:rPr lang="fr-CH" dirty="0" err="1" smtClean="0"/>
              <a:t>Climate:Pollution-Havens</a:t>
            </a:r>
            <a:r>
              <a:rPr lang="fr-CH" dirty="0" smtClean="0"/>
              <a:t>, Trade </a:t>
            </a:r>
            <a:r>
              <a:rPr lang="fr-CH" dirty="0" err="1" smtClean="0"/>
              <a:t>Leakages</a:t>
            </a:r>
            <a:r>
              <a:rPr lang="fr-CH" dirty="0" smtClean="0"/>
              <a:t> and </a:t>
            </a:r>
            <a:r>
              <a:rPr lang="fr-CH" dirty="0" err="1" smtClean="0"/>
              <a:t>BTAs</a:t>
            </a:r>
            <a:endParaRPr lang="fr-CH" dirty="0" smtClean="0"/>
          </a:p>
          <a:p>
            <a:pPr lvl="1"/>
            <a:r>
              <a:rPr lang="fr-CH" dirty="0" smtClean="0"/>
              <a:t>Pollution </a:t>
            </a:r>
            <a:r>
              <a:rPr lang="fr-CH" dirty="0" err="1" smtClean="0"/>
              <a:t>Havens</a:t>
            </a:r>
            <a:r>
              <a:rPr lang="fr-CH" dirty="0" smtClean="0"/>
              <a:t>?</a:t>
            </a:r>
          </a:p>
          <a:p>
            <a:pPr lvl="1"/>
            <a:r>
              <a:rPr lang="fr-CH" dirty="0" err="1" smtClean="0"/>
              <a:t>Climate</a:t>
            </a:r>
            <a:r>
              <a:rPr lang="fr-CH" dirty="0" smtClean="0"/>
              <a:t> Change Mitigation, </a:t>
            </a:r>
            <a:r>
              <a:rPr lang="fr-CH" dirty="0" err="1" smtClean="0"/>
              <a:t>Leakages</a:t>
            </a:r>
            <a:r>
              <a:rPr lang="fr-CH" dirty="0" smtClean="0"/>
              <a:t> and </a:t>
            </a:r>
            <a:r>
              <a:rPr lang="fr-CH" dirty="0" err="1" smtClean="0"/>
              <a:t>BTAs</a:t>
            </a:r>
            <a:endParaRPr lang="fr-CH" dirty="0" smtClean="0"/>
          </a:p>
          <a:p>
            <a:r>
              <a:rPr lang="fr-CH" dirty="0" err="1" smtClean="0"/>
              <a:t>Implementation</a:t>
            </a:r>
            <a:r>
              <a:rPr lang="fr-CH" dirty="0" smtClean="0"/>
              <a:t> </a:t>
            </a:r>
            <a:r>
              <a:rPr lang="fr-CH" dirty="0" err="1" smtClean="0"/>
              <a:t>Difficulties</a:t>
            </a:r>
            <a:r>
              <a:rPr lang="fr-CH" dirty="0" smtClean="0"/>
              <a:t>: </a:t>
            </a:r>
            <a:r>
              <a:rPr lang="fr-CH" dirty="0" err="1" smtClean="0"/>
              <a:t>Political</a:t>
            </a:r>
            <a:r>
              <a:rPr lang="fr-CH" dirty="0" smtClean="0"/>
              <a:t> </a:t>
            </a:r>
            <a:r>
              <a:rPr lang="fr-CH" dirty="0" err="1" smtClean="0"/>
              <a:t>Economy</a:t>
            </a:r>
            <a:r>
              <a:rPr lang="fr-CH" dirty="0" smtClean="0"/>
              <a:t> </a:t>
            </a:r>
            <a:r>
              <a:rPr lang="fr-CH" dirty="0" err="1" smtClean="0"/>
              <a:t>Considerations</a:t>
            </a:r>
            <a:endParaRPr lang="fr-CH" dirty="0" smtClean="0"/>
          </a:p>
          <a:p>
            <a:pPr lvl="1"/>
            <a:r>
              <a:rPr lang="fr-CH" dirty="0" err="1" smtClean="0"/>
              <a:t>Selecting</a:t>
            </a:r>
            <a:r>
              <a:rPr lang="fr-CH" dirty="0" smtClean="0"/>
              <a:t> a BTA: </a:t>
            </a:r>
            <a:r>
              <a:rPr lang="fr-CH" dirty="0" err="1" smtClean="0"/>
              <a:t>Steel</a:t>
            </a:r>
            <a:r>
              <a:rPr lang="fr-CH" dirty="0" smtClean="0"/>
              <a:t> Case</a:t>
            </a:r>
          </a:p>
          <a:p>
            <a:pPr lvl="1"/>
            <a:r>
              <a:rPr lang="fr-CH" dirty="0" err="1" smtClean="0"/>
              <a:t>Failure</a:t>
            </a:r>
            <a:r>
              <a:rPr lang="fr-CH" dirty="0" smtClean="0"/>
              <a:t> </a:t>
            </a:r>
            <a:r>
              <a:rPr lang="fr-CH" dirty="0" err="1" smtClean="0"/>
              <a:t>at</a:t>
            </a:r>
            <a:r>
              <a:rPr lang="fr-CH" dirty="0" smtClean="0"/>
              <a:t> Doha on </a:t>
            </a:r>
            <a:r>
              <a:rPr lang="fr-CH" dirty="0" err="1" smtClean="0"/>
              <a:t>fisheries</a:t>
            </a:r>
            <a:endParaRPr lang="fr-CH" dirty="0" smtClean="0"/>
          </a:p>
          <a:p>
            <a:pPr lvl="1"/>
            <a:r>
              <a:rPr lang="fr-CH" dirty="0" err="1" smtClean="0"/>
              <a:t>Failure</a:t>
            </a:r>
            <a:r>
              <a:rPr lang="fr-CH" dirty="0" smtClean="0"/>
              <a:t> </a:t>
            </a:r>
            <a:r>
              <a:rPr lang="fr-CH" dirty="0" err="1" smtClean="0"/>
              <a:t>at</a:t>
            </a:r>
            <a:r>
              <a:rPr lang="fr-CH" dirty="0" smtClean="0"/>
              <a:t> Doha on </a:t>
            </a:r>
            <a:r>
              <a:rPr lang="fr-CH" dirty="0" err="1" smtClean="0"/>
              <a:t>Environmental</a:t>
            </a:r>
            <a:r>
              <a:rPr lang="fr-CH" dirty="0" smtClean="0"/>
              <a:t> </a:t>
            </a:r>
            <a:r>
              <a:rPr lang="fr-CH" dirty="0" err="1" smtClean="0"/>
              <a:t>Goods</a:t>
            </a:r>
            <a:r>
              <a:rPr lang="fr-CH" dirty="0" smtClean="0"/>
              <a:t> and Services (EGS)</a:t>
            </a:r>
          </a:p>
          <a:p>
            <a:r>
              <a:rPr lang="fr-CH" dirty="0" err="1" smtClean="0"/>
              <a:t>Concluding</a:t>
            </a:r>
            <a:r>
              <a:rPr lang="fr-CH" dirty="0" smtClean="0"/>
              <a:t> </a:t>
            </a:r>
            <a:r>
              <a:rPr lang="fr-CH" dirty="0" err="1" smtClean="0"/>
              <a:t>Remarks</a:t>
            </a:r>
            <a:endParaRPr lang="fr-CH" dirty="0"/>
          </a:p>
        </p:txBody>
      </p:sp>
      <p:sp>
        <p:nvSpPr>
          <p:cNvPr id="4" name="Slide Number Placeholder 3"/>
          <p:cNvSpPr>
            <a:spLocks noGrp="1"/>
          </p:cNvSpPr>
          <p:nvPr>
            <p:ph type="sldNum" sz="quarter" idx="12"/>
          </p:nvPr>
        </p:nvSpPr>
        <p:spPr/>
        <p:txBody>
          <a:bodyPr>
            <a:normAutofit fontScale="85000" lnSpcReduction="20000"/>
          </a:bodyPr>
          <a:lstStyle/>
          <a:p>
            <a:fld id="{D7099CBF-BFA1-4D6A-BDEE-91B5D60DAAF8}" type="slidenum">
              <a:rPr lang="fr-CH" smtClean="0"/>
              <a:pPr/>
              <a:t>4</a:t>
            </a:fld>
            <a:endParaRPr lang="fr-CH"/>
          </a:p>
        </p:txBody>
      </p:sp>
    </p:spTree>
    <p:extLst>
      <p:ext uri="{BB962C8B-B14F-4D97-AF65-F5344CB8AC3E}">
        <p14:creationId xmlns="" xmlns:p14="http://schemas.microsoft.com/office/powerpoint/2010/main" val="196513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own Arrow 43"/>
          <p:cNvSpPr/>
          <p:nvPr/>
        </p:nvSpPr>
        <p:spPr>
          <a:xfrm rot="4379181">
            <a:off x="6187436" y="-29915"/>
            <a:ext cx="252814" cy="3271999"/>
          </a:xfrm>
          <a:prstGeom prst="downArrow">
            <a:avLst/>
          </a:prstGeom>
          <a:solidFill>
            <a:schemeClr val="accent2">
              <a:lumMod val="75000"/>
            </a:schemeClr>
          </a:solidFill>
          <a:ln>
            <a:solidFill>
              <a:srgbClr val="6B859A">
                <a:alpha val="14902"/>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36" name="Down Arrow 35"/>
          <p:cNvSpPr/>
          <p:nvPr/>
        </p:nvSpPr>
        <p:spPr>
          <a:xfrm rot="3453915">
            <a:off x="2859956" y="440397"/>
            <a:ext cx="240728" cy="2819580"/>
          </a:xfrm>
          <a:prstGeom prst="downArrow">
            <a:avLst/>
          </a:prstGeom>
          <a:solidFill>
            <a:srgbClr val="92D050"/>
          </a:solidFill>
          <a:ln>
            <a:solidFill>
              <a:srgbClr val="6B859A">
                <a:alpha val="14902"/>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Title 1"/>
          <p:cNvSpPr>
            <a:spLocks noGrp="1"/>
          </p:cNvSpPr>
          <p:nvPr>
            <p:ph type="title"/>
          </p:nvPr>
        </p:nvSpPr>
        <p:spPr>
          <a:xfrm>
            <a:off x="567308" y="233988"/>
            <a:ext cx="8153400" cy="602724"/>
          </a:xfrm>
        </p:spPr>
        <p:txBody>
          <a:bodyPr>
            <a:normAutofit fontScale="90000"/>
          </a:bodyPr>
          <a:lstStyle/>
          <a:p>
            <a:pPr algn="ctr"/>
            <a:r>
              <a:rPr lang="fr-CH" dirty="0" err="1" smtClean="0"/>
              <a:t>Channels</a:t>
            </a:r>
            <a:r>
              <a:rPr lang="fr-CH" dirty="0" smtClean="0"/>
              <a:t> of Interaction</a:t>
            </a:r>
            <a:endParaRPr lang="fr-CH" dirty="0"/>
          </a:p>
        </p:txBody>
      </p:sp>
      <p:sp>
        <p:nvSpPr>
          <p:cNvPr id="4" name="Slide Number Placeholder 3"/>
          <p:cNvSpPr>
            <a:spLocks noGrp="1"/>
          </p:cNvSpPr>
          <p:nvPr>
            <p:ph type="sldNum" sz="quarter" idx="12"/>
          </p:nvPr>
        </p:nvSpPr>
        <p:spPr/>
        <p:txBody>
          <a:bodyPr>
            <a:normAutofit fontScale="85000" lnSpcReduction="20000"/>
          </a:bodyPr>
          <a:lstStyle/>
          <a:p>
            <a:fld id="{D7099CBF-BFA1-4D6A-BDEE-91B5D60DAAF8}" type="slidenum">
              <a:rPr lang="fr-CH" smtClean="0"/>
              <a:pPr/>
              <a:t>5</a:t>
            </a:fld>
            <a:endParaRPr lang="fr-CH"/>
          </a:p>
        </p:txBody>
      </p:sp>
      <p:grpSp>
        <p:nvGrpSpPr>
          <p:cNvPr id="52" name="Group 51"/>
          <p:cNvGrpSpPr/>
          <p:nvPr/>
        </p:nvGrpSpPr>
        <p:grpSpPr>
          <a:xfrm>
            <a:off x="1300480" y="2189619"/>
            <a:ext cx="5718175" cy="4285441"/>
            <a:chOff x="1300480" y="2189619"/>
            <a:chExt cx="5718175" cy="4285441"/>
          </a:xfrm>
        </p:grpSpPr>
        <p:sp>
          <p:nvSpPr>
            <p:cNvPr id="25" name="Text Box 295"/>
            <p:cNvSpPr txBox="1">
              <a:spLocks/>
            </p:cNvSpPr>
            <p:nvPr/>
          </p:nvSpPr>
          <p:spPr>
            <a:xfrm>
              <a:off x="5213350" y="2189619"/>
              <a:ext cx="1207770" cy="37528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600"/>
                </a:spcBef>
                <a:spcAft>
                  <a:spcPts val="600"/>
                </a:spcAft>
                <a:tabLst>
                  <a:tab pos="450215" algn="l"/>
                </a:tabLst>
              </a:pPr>
              <a:r>
                <a:rPr lang="fr-CH" sz="1000">
                  <a:effectLst/>
                  <a:latin typeface="Georgia"/>
                  <a:ea typeface="Times New Roman"/>
                  <a:cs typeface="Calibri"/>
                </a:rPr>
                <a:t>Other Products</a:t>
              </a:r>
              <a:endParaRPr lang="fr-CH" sz="1200">
                <a:effectLst/>
                <a:latin typeface="Georgia"/>
                <a:ea typeface="Times New Roman"/>
                <a:cs typeface="Calibri"/>
              </a:endParaRPr>
            </a:p>
          </p:txBody>
        </p:sp>
        <p:grpSp>
          <p:nvGrpSpPr>
            <p:cNvPr id="51" name="Group 50"/>
            <p:cNvGrpSpPr/>
            <p:nvPr/>
          </p:nvGrpSpPr>
          <p:grpSpPr>
            <a:xfrm>
              <a:off x="1300480" y="2609846"/>
              <a:ext cx="5718175" cy="3865214"/>
              <a:chOff x="1300480" y="2609846"/>
              <a:chExt cx="5718175" cy="3865214"/>
            </a:xfrm>
          </p:grpSpPr>
          <p:grpSp>
            <p:nvGrpSpPr>
              <p:cNvPr id="33" name="Group 32"/>
              <p:cNvGrpSpPr/>
              <p:nvPr/>
            </p:nvGrpSpPr>
            <p:grpSpPr>
              <a:xfrm>
                <a:off x="1300480" y="2934335"/>
                <a:ext cx="5718175" cy="3540725"/>
                <a:chOff x="1300480" y="2934335"/>
                <a:chExt cx="5718175" cy="3540725"/>
              </a:xfrm>
            </p:grpSpPr>
            <p:sp>
              <p:nvSpPr>
                <p:cNvPr id="5" name="Text Box 2"/>
                <p:cNvSpPr txBox="1">
                  <a:spLocks noChangeArrowheads="1"/>
                </p:cNvSpPr>
                <p:nvPr/>
              </p:nvSpPr>
              <p:spPr bwMode="auto">
                <a:xfrm>
                  <a:off x="3186430" y="2934335"/>
                  <a:ext cx="3285490" cy="114273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Bef>
                      <a:spcPts val="600"/>
                    </a:spcBef>
                    <a:spcAft>
                      <a:spcPts val="600"/>
                    </a:spcAft>
                    <a:tabLst>
                      <a:tab pos="450215" algn="l"/>
                    </a:tabLst>
                  </a:pPr>
                  <a:r>
                    <a:rPr lang="en-US" sz="1200" dirty="0">
                      <a:effectLst/>
                      <a:latin typeface="Georgia"/>
                      <a:ea typeface="Times New Roman"/>
                      <a:cs typeface="Calibri"/>
                    </a:rPr>
                    <a:t>X = F(K,V, NRP, </a:t>
                  </a:r>
                  <a:r>
                    <a:rPr lang="fr-CH" sz="1200" dirty="0">
                      <a:effectLst/>
                      <a:latin typeface="Georgia"/>
                      <a:ea typeface="Times New Roman"/>
                      <a:cs typeface="Calibri"/>
                    </a:rPr>
                    <a:t>θ</a:t>
                  </a:r>
                  <a:r>
                    <a:rPr lang="en-US" sz="1200" baseline="-25000" dirty="0">
                      <a:effectLst/>
                      <a:latin typeface="Georgia"/>
                      <a:ea typeface="Times New Roman"/>
                      <a:cs typeface="Calibri"/>
                    </a:rPr>
                    <a:t>X</a:t>
                  </a:r>
                  <a:r>
                    <a:rPr lang="en-US" sz="1200" dirty="0">
                      <a:effectLst/>
                      <a:latin typeface="Georgia"/>
                      <a:ea typeface="Times New Roman"/>
                      <a:cs typeface="Calibri"/>
                    </a:rPr>
                    <a:t>)…(a)</a:t>
                  </a:r>
                  <a:endParaRPr lang="fr-CH" sz="1200" dirty="0">
                    <a:effectLst/>
                    <a:latin typeface="Georgia"/>
                    <a:ea typeface="Times New Roman"/>
                    <a:cs typeface="Calibri"/>
                  </a:endParaRPr>
                </a:p>
                <a:p>
                  <a:pPr algn="ctr">
                    <a:spcBef>
                      <a:spcPts val="600"/>
                    </a:spcBef>
                    <a:spcAft>
                      <a:spcPts val="600"/>
                    </a:spcAft>
                    <a:tabLst>
                      <a:tab pos="450215" algn="l"/>
                    </a:tabLst>
                  </a:pPr>
                  <a:r>
                    <a:rPr lang="en-US" sz="1200" dirty="0">
                      <a:effectLst/>
                      <a:latin typeface="Georgia"/>
                      <a:ea typeface="Times New Roman"/>
                      <a:cs typeface="Calibri"/>
                    </a:rPr>
                    <a:t> </a:t>
                  </a:r>
                  <a:r>
                    <a:rPr lang="de-CH" sz="1200" dirty="0" smtClean="0">
                      <a:effectLst/>
                      <a:latin typeface="Georgia"/>
                      <a:ea typeface="Times New Roman"/>
                      <a:cs typeface="Calibri"/>
                    </a:rPr>
                    <a:t>E </a:t>
                  </a:r>
                  <a:r>
                    <a:rPr lang="de-CH" sz="1200" dirty="0">
                      <a:effectLst/>
                      <a:latin typeface="Georgia"/>
                      <a:ea typeface="Times New Roman"/>
                      <a:cs typeface="Calibri"/>
                    </a:rPr>
                    <a:t>=G(X,T,Y, </a:t>
                  </a:r>
                  <a:r>
                    <a:rPr lang="fr-CH" sz="1200" dirty="0">
                      <a:effectLst/>
                      <a:latin typeface="Georgia"/>
                      <a:ea typeface="Times New Roman"/>
                      <a:cs typeface="Calibri"/>
                    </a:rPr>
                    <a:t>θ</a:t>
                  </a:r>
                  <a:r>
                    <a:rPr lang="de-CH" sz="1200" baseline="-25000" dirty="0">
                      <a:effectLst/>
                      <a:latin typeface="Georgia"/>
                      <a:ea typeface="Times New Roman"/>
                      <a:cs typeface="Calibri"/>
                    </a:rPr>
                    <a:t>E</a:t>
                  </a:r>
                  <a:r>
                    <a:rPr lang="de-CH" sz="1200" dirty="0">
                      <a:effectLst/>
                      <a:latin typeface="Georgia"/>
                      <a:ea typeface="Times New Roman"/>
                      <a:cs typeface="Calibri"/>
                    </a:rPr>
                    <a:t>)               (b)</a:t>
                  </a:r>
                  <a:endParaRPr lang="fr-CH" sz="1200" dirty="0">
                    <a:effectLst/>
                    <a:latin typeface="Georgia"/>
                    <a:ea typeface="Times New Roman"/>
                    <a:cs typeface="Calibri"/>
                  </a:endParaRPr>
                </a:p>
                <a:p>
                  <a:pPr algn="ctr">
                    <a:spcBef>
                      <a:spcPts val="600"/>
                    </a:spcBef>
                    <a:spcAft>
                      <a:spcPts val="600"/>
                    </a:spcAft>
                    <a:tabLst>
                      <a:tab pos="450215" algn="l"/>
                    </a:tabLst>
                  </a:pPr>
                  <a:r>
                    <a:rPr lang="de-CH" sz="1200" dirty="0" smtClean="0">
                      <a:effectLst/>
                      <a:latin typeface="Georgia"/>
                      <a:ea typeface="Times New Roman"/>
                      <a:cs typeface="Calibri"/>
                    </a:rPr>
                    <a:t>T </a:t>
                  </a:r>
                  <a:r>
                    <a:rPr lang="de-CH" sz="1200" dirty="0">
                      <a:effectLst/>
                      <a:latin typeface="Georgia"/>
                      <a:ea typeface="Times New Roman"/>
                      <a:cs typeface="Calibri"/>
                    </a:rPr>
                    <a:t>=H(NRC,NRP, E(T), </a:t>
                  </a:r>
                  <a:r>
                    <a:rPr lang="fr-CH" sz="1200" dirty="0">
                      <a:effectLst/>
                      <a:latin typeface="Georgia"/>
                      <a:ea typeface="Times New Roman"/>
                      <a:cs typeface="Calibri"/>
                    </a:rPr>
                    <a:t>θ</a:t>
                  </a:r>
                  <a:r>
                    <a:rPr lang="de-CH" sz="1200" baseline="-25000" dirty="0">
                      <a:effectLst/>
                      <a:latin typeface="Georgia"/>
                      <a:ea typeface="Times New Roman"/>
                      <a:cs typeface="Calibri"/>
                    </a:rPr>
                    <a:t>T</a:t>
                  </a:r>
                  <a:r>
                    <a:rPr lang="de-CH" sz="1200" dirty="0">
                      <a:effectLst/>
                      <a:latin typeface="Georgia"/>
                      <a:ea typeface="Times New Roman"/>
                      <a:cs typeface="Calibri"/>
                    </a:rPr>
                    <a:t>)         (c)</a:t>
                  </a:r>
                  <a:endParaRPr lang="fr-CH" sz="1200" dirty="0">
                    <a:effectLst/>
                    <a:latin typeface="Georgia"/>
                    <a:ea typeface="Times New Roman"/>
                    <a:cs typeface="Calibri"/>
                  </a:endParaRPr>
                </a:p>
              </p:txBody>
            </p:sp>
            <p:cxnSp>
              <p:nvCxnSpPr>
                <p:cNvPr id="9" name="Straight Arrow Connector 8"/>
                <p:cNvCxnSpPr>
                  <a:cxnSpLocks/>
                </p:cNvCxnSpPr>
                <p:nvPr/>
              </p:nvCxnSpPr>
              <p:spPr>
                <a:xfrm>
                  <a:off x="4644008" y="4005064"/>
                  <a:ext cx="578485" cy="562610"/>
                </a:xfrm>
                <a:prstGeom prst="straightConnector1">
                  <a:avLst/>
                </a:prstGeom>
                <a:noFill/>
                <a:ln w="9525" cap="flat" cmpd="sng" algn="ctr">
                  <a:solidFill>
                    <a:sysClr val="windowText" lastClr="000000">
                      <a:shade val="95000"/>
                      <a:satMod val="105000"/>
                    </a:sysClr>
                  </a:solidFill>
                  <a:prstDash val="solid"/>
                  <a:headEnd type="arrow" w="med" len="med"/>
                  <a:tailEnd type="none" w="med" len="med"/>
                </a:ln>
                <a:effectLst/>
              </p:spPr>
            </p:cxnSp>
            <p:sp>
              <p:nvSpPr>
                <p:cNvPr id="10" name="Text Box 308"/>
                <p:cNvSpPr txBox="1">
                  <a:spLocks/>
                </p:cNvSpPr>
                <p:nvPr/>
              </p:nvSpPr>
              <p:spPr>
                <a:xfrm>
                  <a:off x="1423035" y="4725144"/>
                  <a:ext cx="5378450" cy="36068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600"/>
                    </a:spcBef>
                    <a:spcAft>
                      <a:spcPts val="600"/>
                    </a:spcAft>
                    <a:tabLst>
                      <a:tab pos="450215" algn="l"/>
                    </a:tabLst>
                  </a:pPr>
                  <a:r>
                    <a:rPr lang="en-US" sz="1000" dirty="0">
                      <a:effectLst/>
                      <a:latin typeface="Georgia"/>
                      <a:ea typeface="Times New Roman"/>
                      <a:cs typeface="Calibri"/>
                    </a:rPr>
                    <a:t>Natural Resources in consumption (NRC)               Natural Resources in production (NRP)</a:t>
                  </a:r>
                  <a:endParaRPr lang="fr-CH" sz="1200" dirty="0">
                    <a:effectLst/>
                    <a:latin typeface="Georgia"/>
                    <a:ea typeface="Times New Roman"/>
                    <a:cs typeface="Calibri"/>
                  </a:endParaRPr>
                </a:p>
              </p:txBody>
            </p:sp>
            <p:cxnSp>
              <p:nvCxnSpPr>
                <p:cNvPr id="11" name="Straight Arrow Connector 10"/>
                <p:cNvCxnSpPr>
                  <a:cxnSpLocks/>
                </p:cNvCxnSpPr>
                <p:nvPr/>
              </p:nvCxnSpPr>
              <p:spPr>
                <a:xfrm flipV="1">
                  <a:off x="3457575" y="4005064"/>
                  <a:ext cx="699135" cy="598170"/>
                </a:xfrm>
                <a:prstGeom prst="straightConnector1">
                  <a:avLst/>
                </a:prstGeom>
                <a:noFill/>
                <a:ln w="9525" cap="flat" cmpd="sng" algn="ctr">
                  <a:solidFill>
                    <a:sysClr val="windowText" lastClr="000000">
                      <a:shade val="95000"/>
                      <a:satMod val="105000"/>
                    </a:sysClr>
                  </a:solidFill>
                  <a:prstDash val="solid"/>
                  <a:tailEnd type="arrow"/>
                </a:ln>
                <a:effectLst/>
              </p:spPr>
            </p:cxnSp>
            <p:sp>
              <p:nvSpPr>
                <p:cNvPr id="12" name="Text Box 312"/>
                <p:cNvSpPr txBox="1">
                  <a:spLocks/>
                </p:cNvSpPr>
                <p:nvPr/>
              </p:nvSpPr>
              <p:spPr>
                <a:xfrm>
                  <a:off x="4347210" y="5373216"/>
                  <a:ext cx="2553335" cy="36195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tabLst>
                      <a:tab pos="450215" algn="l"/>
                    </a:tabLst>
                  </a:pPr>
                  <a:r>
                    <a:rPr lang="fr-CH" sz="1000">
                      <a:effectLst/>
                      <a:latin typeface="Georgia"/>
                      <a:ea typeface="Times New Roman"/>
                      <a:cs typeface="Calibri"/>
                    </a:rPr>
                    <a:t>Non renewable            Renewable</a:t>
                  </a:r>
                  <a:endParaRPr lang="fr-CH" sz="1200">
                    <a:effectLst/>
                    <a:latin typeface="Georgia"/>
                    <a:ea typeface="Times New Roman"/>
                    <a:cs typeface="Calibri"/>
                  </a:endParaRPr>
                </a:p>
              </p:txBody>
            </p:sp>
            <p:sp>
              <p:nvSpPr>
                <p:cNvPr id="13" name="Text Box 311"/>
                <p:cNvSpPr txBox="1">
                  <a:spLocks/>
                </p:cNvSpPr>
                <p:nvPr/>
              </p:nvSpPr>
              <p:spPr>
                <a:xfrm>
                  <a:off x="1300480" y="5445224"/>
                  <a:ext cx="2639695" cy="35433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tabLst>
                      <a:tab pos="450215" algn="l"/>
                    </a:tabLst>
                  </a:pPr>
                  <a:r>
                    <a:rPr lang="en-US" sz="1000">
                      <a:effectLst/>
                      <a:latin typeface="Georgia"/>
                      <a:ea typeface="Times New Roman"/>
                      <a:cs typeface="Calibri"/>
                    </a:rPr>
                    <a:t>Species, genetic resources, scenery</a:t>
                  </a:r>
                  <a:endParaRPr lang="fr-CH" sz="1200">
                    <a:effectLst/>
                    <a:latin typeface="Georgia"/>
                    <a:ea typeface="Times New Roman"/>
                    <a:cs typeface="Calibri"/>
                  </a:endParaRPr>
                </a:p>
              </p:txBody>
            </p:sp>
            <p:sp>
              <p:nvSpPr>
                <p:cNvPr id="14" name="Text Box 316"/>
                <p:cNvSpPr txBox="1">
                  <a:spLocks/>
                </p:cNvSpPr>
                <p:nvPr/>
              </p:nvSpPr>
              <p:spPr>
                <a:xfrm>
                  <a:off x="3942080" y="5949280"/>
                  <a:ext cx="1422400" cy="52578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0"/>
                    </a:spcAft>
                    <a:tabLst>
                      <a:tab pos="450215" algn="l"/>
                    </a:tabLst>
                  </a:pPr>
                  <a:r>
                    <a:rPr lang="fr-CH" sz="1000" dirty="0">
                      <a:effectLst/>
                      <a:latin typeface="Georgia"/>
                      <a:ea typeface="Times New Roman"/>
                      <a:cs typeface="Calibri"/>
                    </a:rPr>
                    <a:t>Fuels,</a:t>
                  </a:r>
                  <a:endParaRPr lang="fr-CH" sz="1200" dirty="0">
                    <a:effectLst/>
                    <a:latin typeface="Georgia"/>
                    <a:ea typeface="Times New Roman"/>
                    <a:cs typeface="Calibri"/>
                  </a:endParaRPr>
                </a:p>
                <a:p>
                  <a:pPr algn="ctr">
                    <a:spcBef>
                      <a:spcPts val="600"/>
                    </a:spcBef>
                    <a:spcAft>
                      <a:spcPts val="0"/>
                    </a:spcAft>
                    <a:tabLst>
                      <a:tab pos="450215" algn="l"/>
                    </a:tabLst>
                  </a:pPr>
                  <a:r>
                    <a:rPr lang="fr-CH" sz="1000" dirty="0" err="1">
                      <a:effectLst/>
                      <a:latin typeface="Georgia"/>
                      <a:ea typeface="Times New Roman"/>
                      <a:cs typeface="Calibri"/>
                    </a:rPr>
                    <a:t>Mineral</a:t>
                  </a:r>
                  <a:r>
                    <a:rPr lang="fr-CH" sz="1000" dirty="0">
                      <a:effectLst/>
                      <a:latin typeface="Georgia"/>
                      <a:ea typeface="Times New Roman"/>
                      <a:cs typeface="Calibri"/>
                    </a:rPr>
                    <a:t> </a:t>
                  </a:r>
                  <a:r>
                    <a:rPr lang="fr-CH" sz="1000" dirty="0" err="1">
                      <a:effectLst/>
                      <a:latin typeface="Georgia"/>
                      <a:ea typeface="Times New Roman"/>
                      <a:cs typeface="Calibri"/>
                    </a:rPr>
                    <a:t>products</a:t>
                  </a:r>
                  <a:endParaRPr lang="fr-CH" sz="1200" dirty="0">
                    <a:effectLst/>
                    <a:latin typeface="Georgia"/>
                    <a:ea typeface="Times New Roman"/>
                    <a:cs typeface="Calibri"/>
                  </a:endParaRPr>
                </a:p>
              </p:txBody>
            </p:sp>
            <p:sp>
              <p:nvSpPr>
                <p:cNvPr id="15" name="Text Box 315"/>
                <p:cNvSpPr txBox="1">
                  <a:spLocks/>
                </p:cNvSpPr>
                <p:nvPr/>
              </p:nvSpPr>
              <p:spPr>
                <a:xfrm>
                  <a:off x="5537835" y="5949280"/>
                  <a:ext cx="1480820" cy="52578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tabLst>
                      <a:tab pos="450215" algn="l"/>
                    </a:tabLst>
                  </a:pPr>
                  <a:r>
                    <a:rPr lang="fr-CH" sz="1000" dirty="0" err="1">
                      <a:effectLst/>
                      <a:latin typeface="Georgia"/>
                      <a:ea typeface="Times New Roman"/>
                      <a:cs typeface="Calibri"/>
                    </a:rPr>
                    <a:t>Forestry</a:t>
                  </a:r>
                  <a:r>
                    <a:rPr lang="fr-CH" sz="1000" dirty="0">
                      <a:effectLst/>
                      <a:latin typeface="Georgia"/>
                      <a:ea typeface="Times New Roman"/>
                      <a:cs typeface="Calibri"/>
                    </a:rPr>
                    <a:t> </a:t>
                  </a:r>
                  <a:r>
                    <a:rPr lang="fr-CH" sz="1000" dirty="0" err="1">
                      <a:effectLst/>
                      <a:latin typeface="Georgia"/>
                      <a:ea typeface="Times New Roman"/>
                      <a:cs typeface="Calibri"/>
                    </a:rPr>
                    <a:t>products</a:t>
                  </a:r>
                  <a:r>
                    <a:rPr lang="fr-CH" sz="1000" dirty="0">
                      <a:effectLst/>
                      <a:latin typeface="Georgia"/>
                      <a:ea typeface="Times New Roman"/>
                      <a:cs typeface="Calibri"/>
                    </a:rPr>
                    <a:t>, </a:t>
                  </a:r>
                  <a:r>
                    <a:rPr lang="fr-CH" sz="1000" dirty="0" err="1">
                      <a:effectLst/>
                      <a:latin typeface="Georgia"/>
                      <a:ea typeface="Times New Roman"/>
                      <a:cs typeface="Calibri"/>
                    </a:rPr>
                    <a:t>Fresh</a:t>
                  </a:r>
                  <a:r>
                    <a:rPr lang="fr-CH" sz="1000" dirty="0">
                      <a:effectLst/>
                      <a:latin typeface="Georgia"/>
                      <a:ea typeface="Times New Roman"/>
                      <a:cs typeface="Calibri"/>
                    </a:rPr>
                    <a:t> water</a:t>
                  </a:r>
                  <a:endParaRPr lang="fr-CH" sz="1200" dirty="0">
                    <a:effectLst/>
                    <a:latin typeface="Georgia"/>
                    <a:ea typeface="Times New Roman"/>
                    <a:cs typeface="Calibri"/>
                  </a:endParaRPr>
                </a:p>
              </p:txBody>
            </p:sp>
            <p:cxnSp>
              <p:nvCxnSpPr>
                <p:cNvPr id="20" name="Straight Arrow Connector 19"/>
                <p:cNvCxnSpPr>
                  <a:cxnSpLocks/>
                </p:cNvCxnSpPr>
                <p:nvPr/>
              </p:nvCxnSpPr>
              <p:spPr>
                <a:xfrm flipH="1" flipV="1">
                  <a:off x="5076056" y="3080067"/>
                  <a:ext cx="661670" cy="1606992"/>
                </a:xfrm>
                <a:prstGeom prst="straightConnector1">
                  <a:avLst/>
                </a:prstGeom>
                <a:noFill/>
                <a:ln w="9525" cap="flat" cmpd="sng" algn="ctr">
                  <a:solidFill>
                    <a:sysClr val="windowText" lastClr="000000">
                      <a:shade val="95000"/>
                      <a:satMod val="105000"/>
                    </a:sysClr>
                  </a:solidFill>
                  <a:prstDash val="solid"/>
                  <a:tailEnd type="arrow"/>
                </a:ln>
                <a:effectLst/>
              </p:spPr>
            </p:cxnSp>
            <p:cxnSp>
              <p:nvCxnSpPr>
                <p:cNvPr id="21" name="Straight Arrow Connector 20"/>
                <p:cNvCxnSpPr>
                  <a:cxnSpLocks/>
                </p:cNvCxnSpPr>
                <p:nvPr/>
              </p:nvCxnSpPr>
              <p:spPr>
                <a:xfrm flipV="1">
                  <a:off x="2604135" y="5157192"/>
                  <a:ext cx="0" cy="268075"/>
                </a:xfrm>
                <a:prstGeom prst="straightConnector1">
                  <a:avLst/>
                </a:prstGeom>
                <a:noFill/>
                <a:ln w="9525" cap="flat" cmpd="sng" algn="ctr">
                  <a:solidFill>
                    <a:sysClr val="windowText" lastClr="000000">
                      <a:shade val="95000"/>
                      <a:satMod val="105000"/>
                    </a:sysClr>
                  </a:solidFill>
                  <a:prstDash val="solid"/>
                  <a:tailEnd type="arrow"/>
                </a:ln>
                <a:effectLst/>
              </p:spPr>
            </p:cxnSp>
            <p:cxnSp>
              <p:nvCxnSpPr>
                <p:cNvPr id="22" name="Straight Arrow Connector 21"/>
                <p:cNvCxnSpPr>
                  <a:cxnSpLocks/>
                </p:cNvCxnSpPr>
                <p:nvPr/>
              </p:nvCxnSpPr>
              <p:spPr>
                <a:xfrm flipV="1">
                  <a:off x="5431790" y="5095908"/>
                  <a:ext cx="0" cy="226650"/>
                </a:xfrm>
                <a:prstGeom prst="straightConnector1">
                  <a:avLst/>
                </a:prstGeom>
                <a:noFill/>
                <a:ln w="9525" cap="flat" cmpd="sng" algn="ctr">
                  <a:solidFill>
                    <a:sysClr val="windowText" lastClr="000000">
                      <a:shade val="95000"/>
                      <a:satMod val="105000"/>
                    </a:sysClr>
                  </a:solidFill>
                  <a:prstDash val="solid"/>
                  <a:tailEnd type="arrow"/>
                </a:ln>
                <a:effectLst/>
              </p:spPr>
            </p:cxnSp>
            <p:cxnSp>
              <p:nvCxnSpPr>
                <p:cNvPr id="23" name="Straight Arrow Connector 22"/>
                <p:cNvCxnSpPr>
                  <a:cxnSpLocks/>
                </p:cNvCxnSpPr>
                <p:nvPr/>
              </p:nvCxnSpPr>
              <p:spPr>
                <a:xfrm flipV="1">
                  <a:off x="4775835" y="5733256"/>
                  <a:ext cx="0" cy="174308"/>
                </a:xfrm>
                <a:prstGeom prst="straightConnector1">
                  <a:avLst/>
                </a:prstGeom>
                <a:noFill/>
                <a:ln w="9525" cap="flat" cmpd="sng" algn="ctr">
                  <a:solidFill>
                    <a:sysClr val="windowText" lastClr="000000">
                      <a:shade val="95000"/>
                      <a:satMod val="105000"/>
                    </a:sysClr>
                  </a:solidFill>
                  <a:prstDash val="solid"/>
                  <a:tailEnd type="arrow"/>
                </a:ln>
                <a:effectLst/>
              </p:spPr>
            </p:cxnSp>
            <p:cxnSp>
              <p:nvCxnSpPr>
                <p:cNvPr id="24" name="Straight Arrow Connector 23"/>
                <p:cNvCxnSpPr>
                  <a:cxnSpLocks/>
                </p:cNvCxnSpPr>
                <p:nvPr/>
              </p:nvCxnSpPr>
              <p:spPr>
                <a:xfrm flipV="1">
                  <a:off x="6222365" y="5733258"/>
                  <a:ext cx="0" cy="216022"/>
                </a:xfrm>
                <a:prstGeom prst="straightConnector1">
                  <a:avLst/>
                </a:prstGeom>
                <a:noFill/>
                <a:ln w="9525" cap="flat" cmpd="sng" algn="ctr">
                  <a:solidFill>
                    <a:sysClr val="windowText" lastClr="000000">
                      <a:shade val="95000"/>
                      <a:satMod val="105000"/>
                    </a:sysClr>
                  </a:solidFill>
                  <a:prstDash val="solid"/>
                  <a:tailEnd type="arrow"/>
                </a:ln>
                <a:effectLst/>
              </p:spPr>
            </p:cxnSp>
          </p:grpSp>
          <p:cxnSp>
            <p:nvCxnSpPr>
              <p:cNvPr id="26" name="Straight Arrow Connector 25"/>
              <p:cNvCxnSpPr>
                <a:cxnSpLocks/>
              </p:cNvCxnSpPr>
              <p:nvPr/>
            </p:nvCxnSpPr>
            <p:spPr>
              <a:xfrm flipV="1">
                <a:off x="5759450" y="2609846"/>
                <a:ext cx="1" cy="247793"/>
              </a:xfrm>
              <a:prstGeom prst="straightConnector1">
                <a:avLst/>
              </a:prstGeom>
              <a:noFill/>
              <a:ln w="9525" cap="flat" cmpd="sng" algn="ctr">
                <a:solidFill>
                  <a:sysClr val="windowText" lastClr="000000">
                    <a:shade val="95000"/>
                    <a:satMod val="105000"/>
                  </a:sysClr>
                </a:solidFill>
                <a:prstDash val="solid"/>
                <a:tailEnd type="arrow"/>
              </a:ln>
              <a:effectLst/>
            </p:spPr>
          </p:cxnSp>
        </p:grpSp>
      </p:grpSp>
      <p:grpSp>
        <p:nvGrpSpPr>
          <p:cNvPr id="48" name="Group 47"/>
          <p:cNvGrpSpPr/>
          <p:nvPr/>
        </p:nvGrpSpPr>
        <p:grpSpPr>
          <a:xfrm>
            <a:off x="1056005" y="836712"/>
            <a:ext cx="5745480" cy="2714208"/>
            <a:chOff x="1056005" y="836712"/>
            <a:chExt cx="5745480" cy="2714208"/>
          </a:xfrm>
        </p:grpSpPr>
        <p:sp>
          <p:nvSpPr>
            <p:cNvPr id="17" name="Left Arrow 16"/>
            <p:cNvSpPr>
              <a:spLocks/>
            </p:cNvSpPr>
            <p:nvPr/>
          </p:nvSpPr>
          <p:spPr>
            <a:xfrm>
              <a:off x="2875280" y="3409568"/>
              <a:ext cx="582295" cy="91440"/>
            </a:xfrm>
            <a:prstGeom prst="lef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H"/>
            </a:p>
          </p:txBody>
        </p:sp>
        <p:sp>
          <p:nvSpPr>
            <p:cNvPr id="8" name="Text Box 299"/>
            <p:cNvSpPr txBox="1">
              <a:spLocks/>
            </p:cNvSpPr>
            <p:nvPr/>
          </p:nvSpPr>
          <p:spPr>
            <a:xfrm>
              <a:off x="1056005" y="2609215"/>
              <a:ext cx="1663065" cy="941705"/>
            </a:xfrm>
            <a:prstGeom prst="rect">
              <a:avLst/>
            </a:prstGeom>
            <a:solidFill>
              <a:srgbClr val="CCFF99"/>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600"/>
                </a:spcBef>
                <a:spcAft>
                  <a:spcPts val="0"/>
                </a:spcAft>
                <a:tabLst>
                  <a:tab pos="450215" algn="l"/>
                </a:tabLst>
              </a:pPr>
              <a:r>
                <a:rPr lang="en-US" sz="1050" dirty="0">
                  <a:effectLst/>
                  <a:latin typeface="Georgia"/>
                  <a:ea typeface="Times New Roman"/>
                  <a:cs typeface="Calibri"/>
                </a:rPr>
                <a:t>Production by-product externalities</a:t>
              </a:r>
              <a:endParaRPr lang="fr-CH" sz="1400" dirty="0">
                <a:effectLst/>
                <a:latin typeface="Georgia"/>
                <a:ea typeface="Times New Roman"/>
                <a:cs typeface="Calibri"/>
              </a:endParaRPr>
            </a:p>
            <a:p>
              <a:pPr>
                <a:spcBef>
                  <a:spcPts val="600"/>
                </a:spcBef>
                <a:spcAft>
                  <a:spcPts val="0"/>
                </a:spcAft>
                <a:tabLst>
                  <a:tab pos="450215" algn="l"/>
                </a:tabLst>
              </a:pPr>
              <a:r>
                <a:rPr lang="en-US" sz="1050" dirty="0">
                  <a:effectLst/>
                  <a:latin typeface="Georgia"/>
                  <a:ea typeface="Times New Roman"/>
                  <a:cs typeface="Calibri"/>
                </a:rPr>
                <a:t>•Local/Regional:( SO2) •Global:( </a:t>
              </a:r>
              <a:r>
                <a:rPr lang="en-US" sz="1050" dirty="0" err="1">
                  <a:effectLst/>
                  <a:latin typeface="Georgia"/>
                  <a:ea typeface="Times New Roman"/>
                  <a:cs typeface="Calibri"/>
                </a:rPr>
                <a:t>GHGs,CFCs</a:t>
              </a:r>
              <a:r>
                <a:rPr lang="en-US" sz="1050" dirty="0">
                  <a:effectLst/>
                  <a:latin typeface="Georgia"/>
                  <a:ea typeface="Times New Roman"/>
                  <a:cs typeface="Calibri"/>
                </a:rPr>
                <a:t>)</a:t>
              </a:r>
              <a:endParaRPr lang="fr-CH" sz="1400" dirty="0">
                <a:effectLst/>
                <a:latin typeface="Georgia"/>
                <a:ea typeface="Times New Roman"/>
                <a:cs typeface="Calibri"/>
              </a:endParaRPr>
            </a:p>
          </p:txBody>
        </p:sp>
        <p:sp>
          <p:nvSpPr>
            <p:cNvPr id="39" name="TextBox 38"/>
            <p:cNvSpPr txBox="1"/>
            <p:nvPr/>
          </p:nvSpPr>
          <p:spPr>
            <a:xfrm>
              <a:off x="4056950" y="836712"/>
              <a:ext cx="2744535" cy="369332"/>
            </a:xfrm>
            <a:prstGeom prst="rect">
              <a:avLst/>
            </a:prstGeom>
            <a:noFill/>
          </p:spPr>
          <p:txBody>
            <a:bodyPr wrap="square" rtlCol="0">
              <a:spAutoFit/>
            </a:bodyPr>
            <a:lstStyle/>
            <a:p>
              <a:r>
                <a:rPr lang="fr-CH" dirty="0" smtClean="0"/>
                <a:t>(b) by-</a:t>
              </a:r>
              <a:r>
                <a:rPr lang="fr-CH" dirty="0" err="1" smtClean="0"/>
                <a:t>product</a:t>
              </a:r>
              <a:r>
                <a:rPr lang="fr-CH" dirty="0" smtClean="0"/>
                <a:t> </a:t>
              </a:r>
              <a:r>
                <a:rPr lang="fr-CH" dirty="0" err="1" smtClean="0"/>
                <a:t>externalities</a:t>
              </a:r>
              <a:endParaRPr lang="fr-CH" dirty="0"/>
            </a:p>
          </p:txBody>
        </p:sp>
        <p:sp>
          <p:nvSpPr>
            <p:cNvPr id="42" name="TextBox 41"/>
            <p:cNvSpPr txBox="1"/>
            <p:nvPr/>
          </p:nvSpPr>
          <p:spPr>
            <a:xfrm>
              <a:off x="2843808" y="3068960"/>
              <a:ext cx="433665" cy="369332"/>
            </a:xfrm>
            <a:prstGeom prst="rect">
              <a:avLst/>
            </a:prstGeom>
            <a:noFill/>
          </p:spPr>
          <p:txBody>
            <a:bodyPr wrap="square" rtlCol="0">
              <a:spAutoFit/>
            </a:bodyPr>
            <a:lstStyle/>
            <a:p>
              <a:r>
                <a:rPr lang="fr-CH" dirty="0" smtClean="0"/>
                <a:t>(b)</a:t>
              </a:r>
              <a:endParaRPr lang="fr-CH" dirty="0"/>
            </a:p>
          </p:txBody>
        </p:sp>
      </p:grpSp>
      <p:grpSp>
        <p:nvGrpSpPr>
          <p:cNvPr id="54" name="Group 53"/>
          <p:cNvGrpSpPr/>
          <p:nvPr/>
        </p:nvGrpSpPr>
        <p:grpSpPr>
          <a:xfrm>
            <a:off x="1153160" y="836712"/>
            <a:ext cx="7990840" cy="2097623"/>
            <a:chOff x="1153160" y="836712"/>
            <a:chExt cx="7990840" cy="2097623"/>
          </a:xfrm>
        </p:grpSpPr>
        <p:sp>
          <p:nvSpPr>
            <p:cNvPr id="29" name="Up Arrow 28"/>
            <p:cNvSpPr>
              <a:spLocks/>
            </p:cNvSpPr>
            <p:nvPr/>
          </p:nvSpPr>
          <p:spPr>
            <a:xfrm flipH="1">
              <a:off x="3459477" y="1927860"/>
              <a:ext cx="145415" cy="153036"/>
            </a:xfrm>
            <a:prstGeom prst="up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H"/>
            </a:p>
          </p:txBody>
        </p:sp>
        <p:sp>
          <p:nvSpPr>
            <p:cNvPr id="6" name="Text Box 10"/>
            <p:cNvSpPr txBox="1">
              <a:spLocks/>
            </p:cNvSpPr>
            <p:nvPr/>
          </p:nvSpPr>
          <p:spPr>
            <a:xfrm>
              <a:off x="1153160" y="1554882"/>
              <a:ext cx="2907030" cy="36195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600"/>
                </a:spcBef>
                <a:spcAft>
                  <a:spcPts val="600"/>
                </a:spcAft>
                <a:tabLst>
                  <a:tab pos="450215" algn="l"/>
                </a:tabLst>
              </a:pPr>
              <a:r>
                <a:rPr lang="fr-CH" sz="1000">
                  <a:effectLst/>
                  <a:latin typeface="Georgia"/>
                  <a:ea typeface="Times New Roman"/>
                  <a:cs typeface="Calibri"/>
                </a:rPr>
                <a:t>Environmentally Preferable Products (EPPs)</a:t>
              </a:r>
              <a:endParaRPr lang="fr-CH" sz="1200">
                <a:effectLst/>
                <a:latin typeface="Georgia"/>
                <a:ea typeface="Times New Roman"/>
                <a:cs typeface="Calibri"/>
              </a:endParaRPr>
            </a:p>
          </p:txBody>
        </p:sp>
        <p:sp>
          <p:nvSpPr>
            <p:cNvPr id="7" name="Text Box 11"/>
            <p:cNvSpPr txBox="1">
              <a:spLocks/>
            </p:cNvSpPr>
            <p:nvPr/>
          </p:nvSpPr>
          <p:spPr>
            <a:xfrm>
              <a:off x="4200525" y="1554882"/>
              <a:ext cx="3139440" cy="36195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600"/>
                </a:spcBef>
                <a:spcAft>
                  <a:spcPts val="600"/>
                </a:spcAft>
                <a:tabLst>
                  <a:tab pos="450215" algn="l"/>
                </a:tabLst>
              </a:pPr>
              <a:r>
                <a:rPr lang="en-US" sz="1000" dirty="0">
                  <a:effectLst/>
                  <a:latin typeface="Georgia"/>
                  <a:ea typeface="Times New Roman"/>
                  <a:cs typeface="Calibri"/>
                </a:rPr>
                <a:t>Goods for Environmental Management (GEMs)</a:t>
              </a:r>
              <a:endParaRPr lang="fr-CH" sz="1200" dirty="0">
                <a:effectLst/>
                <a:latin typeface="Georgia"/>
                <a:ea typeface="Times New Roman"/>
                <a:cs typeface="Calibri"/>
              </a:endParaRPr>
            </a:p>
          </p:txBody>
        </p:sp>
        <p:sp>
          <p:nvSpPr>
            <p:cNvPr id="28" name="Up Arrow 27"/>
            <p:cNvSpPr>
              <a:spLocks/>
            </p:cNvSpPr>
            <p:nvPr/>
          </p:nvSpPr>
          <p:spPr>
            <a:xfrm>
              <a:off x="4404359" y="1916831"/>
              <a:ext cx="167641" cy="218178"/>
            </a:xfrm>
            <a:prstGeom prst="up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H"/>
            </a:p>
          </p:txBody>
        </p:sp>
        <p:grpSp>
          <p:nvGrpSpPr>
            <p:cNvPr id="49" name="Group 48"/>
            <p:cNvGrpSpPr/>
            <p:nvPr/>
          </p:nvGrpSpPr>
          <p:grpSpPr>
            <a:xfrm>
              <a:off x="2250440" y="836712"/>
              <a:ext cx="6893560" cy="2097623"/>
              <a:chOff x="2250440" y="836712"/>
              <a:chExt cx="6893560" cy="2097623"/>
            </a:xfrm>
          </p:grpSpPr>
          <p:sp>
            <p:nvSpPr>
              <p:cNvPr id="27" name="Up Arrow 26"/>
              <p:cNvSpPr>
                <a:spLocks/>
              </p:cNvSpPr>
              <p:nvPr/>
            </p:nvSpPr>
            <p:spPr>
              <a:xfrm>
                <a:off x="4185543" y="2564904"/>
                <a:ext cx="98425" cy="369431"/>
              </a:xfrm>
              <a:prstGeom prst="up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H"/>
              </a:p>
            </p:txBody>
          </p:sp>
          <p:sp>
            <p:nvSpPr>
              <p:cNvPr id="16" name="Text Box 1"/>
              <p:cNvSpPr txBox="1">
                <a:spLocks/>
              </p:cNvSpPr>
              <p:nvPr/>
            </p:nvSpPr>
            <p:spPr>
              <a:xfrm>
                <a:off x="2250440" y="2135009"/>
                <a:ext cx="2708910" cy="429895"/>
              </a:xfrm>
              <a:prstGeom prst="rect">
                <a:avLst/>
              </a:prstGeom>
              <a:solidFill>
                <a:schemeClr val="accent2">
                  <a:lumMod val="60000"/>
                  <a:lumOff val="40000"/>
                </a:schemeClr>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600"/>
                  </a:spcBef>
                  <a:spcAft>
                    <a:spcPts val="600"/>
                  </a:spcAft>
                  <a:tabLst>
                    <a:tab pos="450215" algn="l"/>
                  </a:tabLst>
                </a:pPr>
                <a:r>
                  <a:rPr lang="fr-CH" sz="1050" dirty="0" err="1">
                    <a:effectLst/>
                    <a:latin typeface="Georgia"/>
                    <a:ea typeface="Times New Roman"/>
                    <a:cs typeface="Calibri"/>
                  </a:rPr>
                  <a:t>Tradable</a:t>
                </a:r>
                <a:r>
                  <a:rPr lang="fr-CH" sz="1050" dirty="0">
                    <a:effectLst/>
                    <a:latin typeface="Georgia"/>
                    <a:ea typeface="Times New Roman"/>
                    <a:cs typeface="Calibri"/>
                  </a:rPr>
                  <a:t> </a:t>
                </a:r>
                <a:r>
                  <a:rPr lang="fr-CH" sz="1050" dirty="0" err="1">
                    <a:effectLst/>
                    <a:latin typeface="Georgia"/>
                    <a:ea typeface="Times New Roman"/>
                    <a:cs typeface="Calibri"/>
                  </a:rPr>
                  <a:t>Environment-Related</a:t>
                </a:r>
                <a:r>
                  <a:rPr lang="fr-CH" sz="1050" dirty="0">
                    <a:effectLst/>
                    <a:latin typeface="Georgia"/>
                    <a:ea typeface="Times New Roman"/>
                    <a:cs typeface="Calibri"/>
                  </a:rPr>
                  <a:t> </a:t>
                </a:r>
                <a:r>
                  <a:rPr lang="fr-CH" sz="1050" dirty="0" err="1">
                    <a:effectLst/>
                    <a:latin typeface="Georgia"/>
                    <a:ea typeface="Times New Roman"/>
                    <a:cs typeface="Calibri"/>
                  </a:rPr>
                  <a:t>Products</a:t>
                </a:r>
                <a:endParaRPr lang="fr-CH" sz="1400" dirty="0">
                  <a:effectLst/>
                  <a:latin typeface="Georgia"/>
                  <a:ea typeface="Times New Roman"/>
                  <a:cs typeface="Calibri"/>
                </a:endParaRPr>
              </a:p>
            </p:txBody>
          </p:sp>
          <p:sp>
            <p:nvSpPr>
              <p:cNvPr id="38" name="TextBox 37"/>
              <p:cNvSpPr txBox="1"/>
              <p:nvPr/>
            </p:nvSpPr>
            <p:spPr>
              <a:xfrm>
                <a:off x="6660624" y="836712"/>
                <a:ext cx="2483376" cy="369332"/>
              </a:xfrm>
              <a:prstGeom prst="rect">
                <a:avLst/>
              </a:prstGeom>
              <a:noFill/>
            </p:spPr>
            <p:txBody>
              <a:bodyPr wrap="square" rtlCol="0">
                <a:spAutoFit/>
              </a:bodyPr>
              <a:lstStyle/>
              <a:p>
                <a:r>
                  <a:rPr lang="fr-CH" dirty="0" smtClean="0"/>
                  <a:t>(c) Pattern of production </a:t>
                </a:r>
                <a:endParaRPr lang="fr-CH" dirty="0"/>
              </a:p>
            </p:txBody>
          </p:sp>
          <p:sp>
            <p:nvSpPr>
              <p:cNvPr id="43" name="TextBox 42"/>
              <p:cNvSpPr txBox="1"/>
              <p:nvPr/>
            </p:nvSpPr>
            <p:spPr>
              <a:xfrm>
                <a:off x="3779102" y="2564904"/>
                <a:ext cx="432858" cy="369332"/>
              </a:xfrm>
              <a:prstGeom prst="rect">
                <a:avLst/>
              </a:prstGeom>
              <a:noFill/>
            </p:spPr>
            <p:txBody>
              <a:bodyPr wrap="square" rtlCol="0">
                <a:spAutoFit/>
              </a:bodyPr>
              <a:lstStyle/>
              <a:p>
                <a:r>
                  <a:rPr lang="fr-CH" dirty="0" smtClean="0"/>
                  <a:t>(c)</a:t>
                </a:r>
                <a:endParaRPr lang="fr-CH" dirty="0"/>
              </a:p>
            </p:txBody>
          </p:sp>
        </p:grpSp>
      </p:grpSp>
      <p:grpSp>
        <p:nvGrpSpPr>
          <p:cNvPr id="47" name="Group 46"/>
          <p:cNvGrpSpPr/>
          <p:nvPr/>
        </p:nvGrpSpPr>
        <p:grpSpPr>
          <a:xfrm>
            <a:off x="179512" y="836712"/>
            <a:ext cx="3760663" cy="3741762"/>
            <a:chOff x="179512" y="836712"/>
            <a:chExt cx="3760663" cy="3741762"/>
          </a:xfrm>
        </p:grpSpPr>
        <p:sp>
          <p:nvSpPr>
            <p:cNvPr id="19" name="Left Arrow 18"/>
            <p:cNvSpPr>
              <a:spLocks/>
            </p:cNvSpPr>
            <p:nvPr/>
          </p:nvSpPr>
          <p:spPr>
            <a:xfrm>
              <a:off x="2864485" y="3717032"/>
              <a:ext cx="593090" cy="79375"/>
            </a:xfrm>
            <a:prstGeom prst="lef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H"/>
            </a:p>
          </p:txBody>
        </p:sp>
        <p:sp>
          <p:nvSpPr>
            <p:cNvPr id="41" name="TextBox 40"/>
            <p:cNvSpPr txBox="1"/>
            <p:nvPr/>
          </p:nvSpPr>
          <p:spPr>
            <a:xfrm>
              <a:off x="2843808" y="3789040"/>
              <a:ext cx="472352" cy="369332"/>
            </a:xfrm>
            <a:prstGeom prst="rect">
              <a:avLst/>
            </a:prstGeom>
            <a:noFill/>
          </p:spPr>
          <p:txBody>
            <a:bodyPr wrap="square" rtlCol="0">
              <a:spAutoFit/>
            </a:bodyPr>
            <a:lstStyle/>
            <a:p>
              <a:r>
                <a:rPr lang="fr-CH" dirty="0" smtClean="0"/>
                <a:t>(a)</a:t>
              </a:r>
              <a:endParaRPr lang="fr-CH" dirty="0"/>
            </a:p>
          </p:txBody>
        </p:sp>
        <p:grpSp>
          <p:nvGrpSpPr>
            <p:cNvPr id="34" name="Group 33"/>
            <p:cNvGrpSpPr/>
            <p:nvPr/>
          </p:nvGrpSpPr>
          <p:grpSpPr>
            <a:xfrm>
              <a:off x="179512" y="836712"/>
              <a:ext cx="3760663" cy="3741762"/>
              <a:chOff x="179512" y="836712"/>
              <a:chExt cx="3760663" cy="3741762"/>
            </a:xfrm>
          </p:grpSpPr>
          <p:sp>
            <p:nvSpPr>
              <p:cNvPr id="18" name="Text Box 303"/>
              <p:cNvSpPr txBox="1">
                <a:spLocks/>
              </p:cNvSpPr>
              <p:nvPr/>
            </p:nvSpPr>
            <p:spPr>
              <a:xfrm>
                <a:off x="1074420" y="3645024"/>
                <a:ext cx="1694815" cy="933450"/>
              </a:xfrm>
              <a:prstGeom prst="rect">
                <a:avLst/>
              </a:prstGeom>
              <a:solidFill>
                <a:schemeClr val="accent1">
                  <a:lumMod val="60000"/>
                  <a:lumOff val="40000"/>
                </a:schemeClr>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600"/>
                  </a:spcBef>
                  <a:spcAft>
                    <a:spcPts val="0"/>
                  </a:spcAft>
                  <a:tabLst>
                    <a:tab pos="450215" algn="l"/>
                  </a:tabLst>
                </a:pPr>
                <a:r>
                  <a:rPr lang="en-US" sz="1050" dirty="0">
                    <a:effectLst/>
                    <a:latin typeface="Georgia"/>
                    <a:ea typeface="Times New Roman"/>
                    <a:cs typeface="Calibri"/>
                  </a:rPr>
                  <a:t>•Transport emissions</a:t>
                </a:r>
                <a:endParaRPr lang="fr-CH" sz="1400" dirty="0">
                  <a:effectLst/>
                  <a:latin typeface="Georgia"/>
                  <a:ea typeface="Times New Roman"/>
                  <a:cs typeface="Calibri"/>
                </a:endParaRPr>
              </a:p>
              <a:p>
                <a:pPr>
                  <a:spcBef>
                    <a:spcPts val="600"/>
                  </a:spcBef>
                  <a:spcAft>
                    <a:spcPts val="0"/>
                  </a:spcAft>
                  <a:tabLst>
                    <a:tab pos="450215" algn="l"/>
                  </a:tabLst>
                </a:pPr>
                <a:r>
                  <a:rPr lang="en-US" sz="1050" dirty="0">
                    <a:effectLst/>
                    <a:latin typeface="Georgia"/>
                    <a:ea typeface="Times New Roman"/>
                    <a:cs typeface="Calibri"/>
                  </a:rPr>
                  <a:t>•Resource depletion</a:t>
                </a:r>
                <a:endParaRPr lang="fr-CH" sz="1400" dirty="0">
                  <a:effectLst/>
                  <a:latin typeface="Georgia"/>
                  <a:ea typeface="Times New Roman"/>
                  <a:cs typeface="Calibri"/>
                </a:endParaRPr>
              </a:p>
              <a:p>
                <a:pPr>
                  <a:spcBef>
                    <a:spcPts val="600"/>
                  </a:spcBef>
                  <a:spcAft>
                    <a:spcPts val="0"/>
                  </a:spcAft>
                  <a:tabLst>
                    <a:tab pos="450215" algn="l"/>
                  </a:tabLst>
                </a:pPr>
                <a:r>
                  <a:rPr lang="en-US" sz="1050" dirty="0">
                    <a:effectLst/>
                    <a:latin typeface="Georgia"/>
                    <a:ea typeface="Times New Roman"/>
                    <a:cs typeface="Calibri"/>
                  </a:rPr>
                  <a:t>•disease/Invasive Species /ecological diversity </a:t>
                </a:r>
                <a:endParaRPr lang="fr-CH" sz="1400" dirty="0">
                  <a:effectLst/>
                  <a:latin typeface="Georgia"/>
                  <a:ea typeface="Times New Roman"/>
                  <a:cs typeface="Calibri"/>
                </a:endParaRPr>
              </a:p>
            </p:txBody>
          </p:sp>
          <p:sp>
            <p:nvSpPr>
              <p:cNvPr id="40" name="TextBox 39"/>
              <p:cNvSpPr txBox="1"/>
              <p:nvPr/>
            </p:nvSpPr>
            <p:spPr>
              <a:xfrm>
                <a:off x="251518" y="836712"/>
                <a:ext cx="3688657" cy="369332"/>
              </a:xfrm>
              <a:prstGeom prst="rect">
                <a:avLst/>
              </a:prstGeom>
              <a:noFill/>
            </p:spPr>
            <p:txBody>
              <a:bodyPr wrap="square" rtlCol="0">
                <a:spAutoFit/>
              </a:bodyPr>
              <a:lstStyle/>
              <a:p>
                <a:r>
                  <a:rPr lang="fr-CH" dirty="0" smtClean="0"/>
                  <a:t>(a) Direct Trade </a:t>
                </a:r>
                <a:r>
                  <a:rPr lang="fr-CH" dirty="0" err="1" smtClean="0"/>
                  <a:t>Environment</a:t>
                </a:r>
                <a:r>
                  <a:rPr lang="fr-CH" dirty="0" smtClean="0"/>
                  <a:t> Linkages</a:t>
                </a:r>
                <a:endParaRPr lang="fr-CH" dirty="0"/>
              </a:p>
            </p:txBody>
          </p:sp>
          <p:sp>
            <p:nvSpPr>
              <p:cNvPr id="31" name="Curved Right Arrow 30"/>
              <p:cNvSpPr/>
              <p:nvPr/>
            </p:nvSpPr>
            <p:spPr>
              <a:xfrm>
                <a:off x="179512" y="1206044"/>
                <a:ext cx="894908" cy="33030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solidFill>
                    <a:schemeClr val="tx1"/>
                  </a:solidFill>
                </a:endParaRPr>
              </a:p>
            </p:txBody>
          </p:sp>
        </p:grpSp>
      </p:grpSp>
    </p:spTree>
    <p:extLst>
      <p:ext uri="{BB962C8B-B14F-4D97-AF65-F5344CB8AC3E}">
        <p14:creationId xmlns="" xmlns:p14="http://schemas.microsoft.com/office/powerpoint/2010/main" val="18740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additive="base">
                                        <p:cTn id="13" dur="500" fill="hold"/>
                                        <p:tgtEl>
                                          <p:spTgt spid="47"/>
                                        </p:tgtEl>
                                        <p:attrNameLst>
                                          <p:attrName>ppt_x</p:attrName>
                                        </p:attrNameLst>
                                      </p:cBhvr>
                                      <p:tavLst>
                                        <p:tav tm="0">
                                          <p:val>
                                            <p:strVal val="#ppt_x"/>
                                          </p:val>
                                        </p:tav>
                                        <p:tav tm="100000">
                                          <p:val>
                                            <p:strVal val="#ppt_x"/>
                                          </p:val>
                                        </p:tav>
                                      </p:tavLst>
                                    </p:anim>
                                    <p:anim calcmode="lin" valueType="num">
                                      <p:cBhvr additive="base">
                                        <p:cTn id="1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500" fill="hold"/>
                                        <p:tgtEl>
                                          <p:spTgt spid="48"/>
                                        </p:tgtEl>
                                        <p:attrNameLst>
                                          <p:attrName>ppt_x</p:attrName>
                                        </p:attrNameLst>
                                      </p:cBhvr>
                                      <p:tavLst>
                                        <p:tav tm="0">
                                          <p:val>
                                            <p:strVal val="#ppt_x"/>
                                          </p:val>
                                        </p:tav>
                                        <p:tav tm="100000">
                                          <p:val>
                                            <p:strVal val="#ppt_x"/>
                                          </p:val>
                                        </p:tav>
                                      </p:tavLst>
                                    </p:anim>
                                    <p:anim calcmode="lin" valueType="num">
                                      <p:cBhvr additive="base">
                                        <p:cTn id="20" dur="500" fill="hold"/>
                                        <p:tgtEl>
                                          <p:spTgt spid="4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ppt_x"/>
                                          </p:val>
                                        </p:tav>
                                        <p:tav tm="100000">
                                          <p:val>
                                            <p:strVal val="#ppt_x"/>
                                          </p:val>
                                        </p:tav>
                                      </p:tavLst>
                                    </p:anim>
                                    <p:anim calcmode="lin" valueType="num">
                                      <p:cBhvr additive="base">
                                        <p:cTn id="2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4"/>
                                        </p:tgtEl>
                                        <p:attrNameLst>
                                          <p:attrName>style.visibility</p:attrName>
                                        </p:attrNameLst>
                                      </p:cBhvr>
                                      <p:to>
                                        <p:strVal val="visible"/>
                                      </p:to>
                                    </p:set>
                                    <p:anim calcmode="lin" valueType="num">
                                      <p:cBhvr additive="base">
                                        <p:cTn id="29" dur="500" fill="hold"/>
                                        <p:tgtEl>
                                          <p:spTgt spid="54"/>
                                        </p:tgtEl>
                                        <p:attrNameLst>
                                          <p:attrName>ppt_x</p:attrName>
                                        </p:attrNameLst>
                                      </p:cBhvr>
                                      <p:tavLst>
                                        <p:tav tm="0">
                                          <p:val>
                                            <p:strVal val="#ppt_x"/>
                                          </p:val>
                                        </p:tav>
                                        <p:tav tm="100000">
                                          <p:val>
                                            <p:strVal val="#ppt_x"/>
                                          </p:val>
                                        </p:tav>
                                      </p:tavLst>
                                    </p:anim>
                                    <p:anim calcmode="lin" valueType="num">
                                      <p:cBhvr additive="base">
                                        <p:cTn id="30" dur="500" fill="hold"/>
                                        <p:tgtEl>
                                          <p:spTgt spid="5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500" fill="hold"/>
                                        <p:tgtEl>
                                          <p:spTgt spid="44"/>
                                        </p:tgtEl>
                                        <p:attrNameLst>
                                          <p:attrName>ppt_x</p:attrName>
                                        </p:attrNameLst>
                                      </p:cBhvr>
                                      <p:tavLst>
                                        <p:tav tm="0">
                                          <p:val>
                                            <p:strVal val="#ppt_x"/>
                                          </p:val>
                                        </p:tav>
                                        <p:tav tm="100000">
                                          <p:val>
                                            <p:strVal val="#ppt_x"/>
                                          </p:val>
                                        </p:tav>
                                      </p:tavLst>
                                    </p:anim>
                                    <p:anim calcmode="lin" valueType="num">
                                      <p:cBhvr additive="base">
                                        <p:cTn id="3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514528" cy="990600"/>
          </a:xfrm>
        </p:spPr>
        <p:txBody>
          <a:bodyPr>
            <a:noAutofit/>
          </a:bodyPr>
          <a:lstStyle/>
          <a:p>
            <a:pPr algn="ctr"/>
            <a:r>
              <a:rPr lang="fr-CH" sz="3600" dirty="0" err="1" smtClean="0"/>
              <a:t>Climate</a:t>
            </a:r>
            <a:r>
              <a:rPr lang="fr-CH" sz="3600" dirty="0" smtClean="0"/>
              <a:t>: Pollution </a:t>
            </a:r>
            <a:r>
              <a:rPr lang="fr-CH" sz="3600" dirty="0" err="1" smtClean="0"/>
              <a:t>Havens</a:t>
            </a:r>
            <a:r>
              <a:rPr lang="fr-CH" sz="3600" dirty="0" smtClean="0"/>
              <a:t>, Trade </a:t>
            </a:r>
            <a:r>
              <a:rPr lang="fr-CH" sz="3600" dirty="0" err="1" smtClean="0"/>
              <a:t>Leakages</a:t>
            </a:r>
            <a:r>
              <a:rPr lang="fr-CH" sz="3600" dirty="0" smtClean="0"/>
              <a:t>, and Border </a:t>
            </a:r>
            <a:r>
              <a:rPr lang="fr-CH" sz="3600" dirty="0" err="1" smtClean="0"/>
              <a:t>Tax</a:t>
            </a:r>
            <a:r>
              <a:rPr lang="fr-CH" sz="3600" dirty="0" smtClean="0"/>
              <a:t> </a:t>
            </a:r>
            <a:r>
              <a:rPr lang="fr-CH" sz="3600" dirty="0" err="1" smtClean="0"/>
              <a:t>Adjustments</a:t>
            </a:r>
            <a:r>
              <a:rPr lang="fr-CH" sz="3600" dirty="0" smtClean="0"/>
              <a:t> (</a:t>
            </a:r>
            <a:r>
              <a:rPr lang="fr-CH" sz="3600" dirty="0" err="1" smtClean="0"/>
              <a:t>BTAs</a:t>
            </a:r>
            <a:r>
              <a:rPr lang="fr-CH" sz="3600" dirty="0" smtClean="0"/>
              <a:t>) (i)</a:t>
            </a:r>
            <a:endParaRPr lang="fr-CH" sz="3600" dirty="0"/>
          </a:p>
        </p:txBody>
      </p:sp>
      <p:sp>
        <p:nvSpPr>
          <p:cNvPr id="3" name="Slide Number Placeholder 2"/>
          <p:cNvSpPr>
            <a:spLocks noGrp="1"/>
          </p:cNvSpPr>
          <p:nvPr>
            <p:ph type="sldNum" sz="quarter" idx="12"/>
          </p:nvPr>
        </p:nvSpPr>
        <p:spPr/>
        <p:txBody>
          <a:bodyPr>
            <a:normAutofit fontScale="85000" lnSpcReduction="20000"/>
          </a:bodyPr>
          <a:lstStyle/>
          <a:p>
            <a:fld id="{D7099CBF-BFA1-4D6A-BDEE-91B5D60DAAF8}" type="slidenum">
              <a:rPr lang="fr-CH" smtClean="0"/>
              <a:pPr/>
              <a:t>6</a:t>
            </a:fld>
            <a:endParaRPr lang="fr-CH"/>
          </a:p>
        </p:txBody>
      </p:sp>
      <p:sp>
        <p:nvSpPr>
          <p:cNvPr id="4" name="Content Placeholder 3"/>
          <p:cNvSpPr>
            <a:spLocks noGrp="1"/>
          </p:cNvSpPr>
          <p:nvPr>
            <p:ph sz="quarter" idx="1"/>
          </p:nvPr>
        </p:nvSpPr>
        <p:spPr>
          <a:xfrm>
            <a:off x="611560" y="1672208"/>
            <a:ext cx="8153400" cy="4781128"/>
          </a:xfrm>
        </p:spPr>
        <p:txBody>
          <a:bodyPr>
            <a:normAutofit fontScale="85000" lnSpcReduction="20000"/>
          </a:bodyPr>
          <a:lstStyle/>
          <a:p>
            <a:r>
              <a:rPr lang="fr-CH" sz="3600" dirty="0" smtClean="0"/>
              <a:t>Pollution </a:t>
            </a:r>
            <a:r>
              <a:rPr lang="fr-CH" sz="3600" dirty="0" err="1" smtClean="0"/>
              <a:t>Havens</a:t>
            </a:r>
            <a:r>
              <a:rPr lang="fr-CH" sz="3600" dirty="0" smtClean="0"/>
              <a:t>?</a:t>
            </a:r>
          </a:p>
          <a:p>
            <a:pPr lvl="1"/>
            <a:r>
              <a:rPr lang="fr-CH" sz="3300" dirty="0" err="1" smtClean="0"/>
              <a:t>Energy</a:t>
            </a:r>
            <a:r>
              <a:rPr lang="fr-CH" sz="3300" dirty="0" smtClean="0"/>
              <a:t>-intensive </a:t>
            </a:r>
            <a:r>
              <a:rPr lang="fr-CH" sz="3300" dirty="0" err="1" smtClean="0"/>
              <a:t>sectors</a:t>
            </a:r>
            <a:r>
              <a:rPr lang="fr-CH" sz="3300" dirty="0" smtClean="0"/>
              <a:t> are </a:t>
            </a:r>
            <a:r>
              <a:rPr lang="fr-CH" sz="3300" dirty="0" err="1" smtClean="0"/>
              <a:t>weight</a:t>
            </a:r>
            <a:r>
              <a:rPr lang="fr-CH" sz="3300" dirty="0" smtClean="0"/>
              <a:t>-</a:t>
            </a:r>
            <a:r>
              <a:rPr lang="fr-CH" sz="3300" dirty="0" err="1" smtClean="0"/>
              <a:t>reducing</a:t>
            </a:r>
            <a:r>
              <a:rPr lang="fr-CH" sz="3300" dirty="0" smtClean="0"/>
              <a:t> =</a:t>
            </a:r>
            <a:r>
              <a:rPr lang="fr-CH" sz="3300" dirty="0" smtClean="0">
                <a:sym typeface="Euclid Symbol"/>
              </a:rPr>
              <a:t> Not </a:t>
            </a:r>
            <a:r>
              <a:rPr lang="fr-CH" sz="3300" dirty="0" err="1" smtClean="0">
                <a:sym typeface="Euclid Symbol"/>
              </a:rPr>
              <a:t>footlose</a:t>
            </a:r>
            <a:r>
              <a:rPr lang="fr-CH" sz="3300" dirty="0" smtClean="0">
                <a:sym typeface="Euclid Symbol"/>
              </a:rPr>
              <a:t> (</a:t>
            </a:r>
            <a:r>
              <a:rPr lang="fr-CH" sz="3300" dirty="0" smtClean="0"/>
              <a:t>not </a:t>
            </a:r>
            <a:r>
              <a:rPr lang="fr-CH" sz="3300" dirty="0" err="1" smtClean="0"/>
              <a:t>much</a:t>
            </a:r>
            <a:r>
              <a:rPr lang="fr-CH" sz="3300" dirty="0" smtClean="0"/>
              <a:t> world-</a:t>
            </a:r>
            <a:r>
              <a:rPr lang="fr-CH" sz="3300" dirty="0" err="1" smtClean="0"/>
              <a:t>wide</a:t>
            </a:r>
            <a:r>
              <a:rPr lang="fr-CH" sz="3300" dirty="0" smtClean="0"/>
              <a:t> </a:t>
            </a:r>
            <a:r>
              <a:rPr lang="fr-CH" sz="3300" dirty="0" err="1" smtClean="0"/>
              <a:t>leakage</a:t>
            </a:r>
            <a:r>
              <a:rPr lang="fr-CH" sz="3300" dirty="0" smtClean="0"/>
              <a:t> for SO2 over </a:t>
            </a:r>
            <a:r>
              <a:rPr lang="fr-CH" sz="3300" dirty="0" err="1" smtClean="0"/>
              <a:t>period</a:t>
            </a:r>
            <a:r>
              <a:rPr lang="fr-CH" sz="3300" dirty="0" smtClean="0"/>
              <a:t> 1990-2000). Relevant for CO2?</a:t>
            </a:r>
          </a:p>
          <a:p>
            <a:pPr lvl="1"/>
            <a:r>
              <a:rPr lang="fr-CH" sz="3300" dirty="0" smtClean="0"/>
              <a:t>Small pollution </a:t>
            </a:r>
            <a:r>
              <a:rPr lang="fr-CH" sz="3300" dirty="0" err="1" smtClean="0"/>
              <a:t>haven</a:t>
            </a:r>
            <a:r>
              <a:rPr lang="fr-CH" sz="3300" dirty="0" smtClean="0"/>
              <a:t> </a:t>
            </a:r>
            <a:r>
              <a:rPr lang="fr-CH" sz="3300" dirty="0" err="1" smtClean="0"/>
              <a:t>effects</a:t>
            </a:r>
            <a:r>
              <a:rPr lang="fr-CH" sz="3300" dirty="0" smtClean="0"/>
              <a:t> in </a:t>
            </a:r>
            <a:r>
              <a:rPr lang="fr-CH" sz="3300" dirty="0" err="1" smtClean="0"/>
              <a:t>bilateral</a:t>
            </a:r>
            <a:r>
              <a:rPr lang="fr-CH" sz="3300" dirty="0" smtClean="0"/>
              <a:t> </a:t>
            </a:r>
            <a:r>
              <a:rPr lang="fr-CH" sz="3300" dirty="0" err="1" smtClean="0"/>
              <a:t>trade</a:t>
            </a:r>
            <a:r>
              <a:rPr lang="fr-CH" sz="3300" dirty="0" smtClean="0"/>
              <a:t> (</a:t>
            </a:r>
            <a:r>
              <a:rPr lang="fr-CH" sz="3300" dirty="0" err="1" smtClean="0"/>
              <a:t>strong</a:t>
            </a:r>
            <a:r>
              <a:rPr lang="fr-CH" sz="3300" dirty="0" smtClean="0"/>
              <a:t> composition </a:t>
            </a:r>
            <a:r>
              <a:rPr lang="fr-CH" sz="3300" dirty="0" err="1" smtClean="0"/>
              <a:t>effects</a:t>
            </a:r>
            <a:r>
              <a:rPr lang="fr-CH" sz="3300" dirty="0" smtClean="0"/>
              <a:t> as NN </a:t>
            </a:r>
            <a:r>
              <a:rPr lang="fr-CH" sz="3300" dirty="0" err="1" smtClean="0"/>
              <a:t>dominates</a:t>
            </a:r>
            <a:r>
              <a:rPr lang="fr-CH" sz="3300" dirty="0" smtClean="0"/>
              <a:t> NS </a:t>
            </a:r>
            <a:r>
              <a:rPr lang="fr-CH" sz="3300" dirty="0" err="1" smtClean="0"/>
              <a:t>trade</a:t>
            </a:r>
            <a:r>
              <a:rPr lang="fr-CH" sz="3300" dirty="0" smtClean="0"/>
              <a:t> </a:t>
            </a:r>
            <a:r>
              <a:rPr lang="fr-CH" sz="3300" dirty="0" err="1" smtClean="0"/>
              <a:t>so</a:t>
            </a:r>
            <a:r>
              <a:rPr lang="fr-CH" sz="3300" dirty="0" smtClean="0"/>
              <a:t> PCI </a:t>
            </a:r>
            <a:r>
              <a:rPr lang="fr-CH" sz="3300" dirty="0" err="1" smtClean="0"/>
              <a:t>is</a:t>
            </a:r>
            <a:r>
              <a:rPr lang="fr-CH" sz="3300" dirty="0" smtClean="0"/>
              <a:t> not </a:t>
            </a:r>
            <a:r>
              <a:rPr lang="fr-CH" sz="3300" dirty="0" err="1" smtClean="0"/>
              <a:t>much</a:t>
            </a:r>
            <a:r>
              <a:rPr lang="fr-CH" sz="3300" dirty="0" smtClean="0"/>
              <a:t> </a:t>
            </a:r>
            <a:r>
              <a:rPr lang="fr-CH" sz="3300" dirty="0" err="1" smtClean="0"/>
              <a:t>affected</a:t>
            </a:r>
            <a:r>
              <a:rPr lang="fr-CH" sz="3300" dirty="0" smtClean="0"/>
              <a:t> by </a:t>
            </a:r>
            <a:r>
              <a:rPr lang="fr-CH" sz="3300" dirty="0" err="1" smtClean="0"/>
              <a:t>environment</a:t>
            </a:r>
            <a:r>
              <a:rPr lang="fr-CH" sz="3300" dirty="0" smtClean="0"/>
              <a:t> </a:t>
            </a:r>
            <a:r>
              <a:rPr lang="fr-CH" sz="3300" dirty="0" err="1" smtClean="0"/>
              <a:t>policies</a:t>
            </a:r>
            <a:r>
              <a:rPr lang="fr-CH" sz="3300" dirty="0" smtClean="0"/>
              <a:t>)</a:t>
            </a:r>
          </a:p>
          <a:p>
            <a:pPr lvl="1"/>
            <a:r>
              <a:rPr lang="fr-CH" sz="3300" dirty="0" smtClean="0"/>
              <a:t>Factoring in FDI--</a:t>
            </a:r>
            <a:r>
              <a:rPr lang="fr-CH" sz="3300" dirty="0" err="1" smtClean="0"/>
              <a:t>mostly</a:t>
            </a:r>
            <a:r>
              <a:rPr lang="fr-CH" sz="3300" dirty="0" smtClean="0"/>
              <a:t> </a:t>
            </a:r>
            <a:r>
              <a:rPr lang="fr-CH" sz="3300" dirty="0" err="1" smtClean="0"/>
              <a:t>directed</a:t>
            </a:r>
            <a:r>
              <a:rPr lang="fr-CH" sz="3300" dirty="0" smtClean="0"/>
              <a:t> to </a:t>
            </a:r>
            <a:r>
              <a:rPr lang="fr-CH" sz="3300" dirty="0" err="1" smtClean="0"/>
              <a:t>EPZs</a:t>
            </a:r>
            <a:r>
              <a:rPr lang="fr-CH" sz="3300" dirty="0" smtClean="0"/>
              <a:t> </a:t>
            </a:r>
            <a:r>
              <a:rPr lang="fr-CH" sz="3300" dirty="0" err="1" smtClean="0"/>
              <a:t>likely</a:t>
            </a:r>
            <a:r>
              <a:rPr lang="fr-CH" sz="3300" dirty="0" smtClean="0"/>
              <a:t> to lead to </a:t>
            </a:r>
            <a:r>
              <a:rPr lang="fr-CH" sz="3300" dirty="0" err="1" smtClean="0"/>
              <a:t>cleaner</a:t>
            </a:r>
            <a:r>
              <a:rPr lang="fr-CH" sz="3300" dirty="0" smtClean="0"/>
              <a:t> exports (</a:t>
            </a:r>
            <a:r>
              <a:rPr lang="fr-CH" sz="3300" dirty="0" err="1" smtClean="0"/>
              <a:t>supporting</a:t>
            </a:r>
            <a:r>
              <a:rPr lang="fr-CH" sz="3300" dirty="0" smtClean="0"/>
              <a:t> </a:t>
            </a:r>
            <a:r>
              <a:rPr lang="fr-CH" sz="3300" dirty="0" err="1" smtClean="0"/>
              <a:t>evidence</a:t>
            </a:r>
            <a:r>
              <a:rPr lang="fr-CH" sz="3300" dirty="0" smtClean="0"/>
              <a:t> </a:t>
            </a:r>
            <a:r>
              <a:rPr lang="fr-CH" sz="3300" dirty="0" err="1" smtClean="0"/>
              <a:t>from</a:t>
            </a:r>
            <a:r>
              <a:rPr lang="fr-CH" sz="3300" dirty="0" smtClean="0"/>
              <a:t> China).</a:t>
            </a:r>
          </a:p>
          <a:p>
            <a:pPr lvl="1"/>
            <a:r>
              <a:rPr lang="fr-CH" sz="3300" dirty="0" smtClean="0"/>
              <a:t>…but ‘</a:t>
            </a:r>
            <a:r>
              <a:rPr lang="fr-CH" sz="3300" dirty="0" err="1" smtClean="0"/>
              <a:t>virtual</a:t>
            </a:r>
            <a:r>
              <a:rPr lang="fr-CH" sz="3300" dirty="0" smtClean="0"/>
              <a:t> </a:t>
            </a:r>
            <a:r>
              <a:rPr lang="fr-CH" sz="3300" dirty="0" err="1" smtClean="0"/>
              <a:t>trade</a:t>
            </a:r>
            <a:r>
              <a:rPr lang="fr-CH" sz="3300" dirty="0" smtClean="0"/>
              <a:t> in </a:t>
            </a:r>
            <a:r>
              <a:rPr lang="fr-CH" sz="3300" dirty="0" err="1" smtClean="0"/>
              <a:t>carbon</a:t>
            </a:r>
            <a:r>
              <a:rPr lang="fr-CH" sz="3300" dirty="0" smtClean="0"/>
              <a:t>’ (</a:t>
            </a:r>
            <a:r>
              <a:rPr lang="fr-CH" sz="3300" dirty="0" err="1" smtClean="0"/>
              <a:t>see</a:t>
            </a:r>
            <a:r>
              <a:rPr lang="fr-CH" sz="3300" dirty="0" smtClean="0"/>
              <a:t> </a:t>
            </a:r>
            <a:r>
              <a:rPr lang="fr-CH" sz="3300" dirty="0" err="1" smtClean="0"/>
              <a:t>next</a:t>
            </a:r>
            <a:r>
              <a:rPr lang="fr-CH" sz="3300" dirty="0" smtClean="0"/>
              <a:t> </a:t>
            </a:r>
            <a:r>
              <a:rPr lang="fr-CH" sz="3300" dirty="0" err="1" smtClean="0"/>
              <a:t>slide</a:t>
            </a:r>
            <a:r>
              <a:rPr lang="fr-CH" sz="3300" dirty="0" smtClean="0"/>
              <a:t>)</a:t>
            </a:r>
          </a:p>
          <a:p>
            <a:pPr lvl="1"/>
            <a:endParaRPr lang="fr-CH" sz="3300" dirty="0" smtClean="0"/>
          </a:p>
        </p:txBody>
      </p:sp>
    </p:spTree>
    <p:extLst>
      <p:ext uri="{BB962C8B-B14F-4D97-AF65-F5344CB8AC3E}">
        <p14:creationId xmlns="" xmlns:p14="http://schemas.microsoft.com/office/powerpoint/2010/main" val="2078064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7099CBF-BFA1-4D6A-BDEE-91B5D60DAAF8}" type="slidenum">
              <a:rPr lang="fr-CH" smtClean="0"/>
              <a:pPr/>
              <a:t>7</a:t>
            </a:fld>
            <a:endParaRPr lang="fr-CH"/>
          </a:p>
        </p:txBody>
      </p:sp>
      <p:pic>
        <p:nvPicPr>
          <p:cNvPr id="4" name="Picture 2" descr="C:\Documents and Settings\elliotrj\Desktop\ScreenHunter_01 Jul. 26 10.43.gif"/>
          <p:cNvPicPr>
            <a:picLocks noChangeAspect="1" noChangeArrowheads="1"/>
          </p:cNvPicPr>
          <p:nvPr/>
        </p:nvPicPr>
        <p:blipFill>
          <a:blip r:embed="rId2" cstate="print"/>
          <a:srcRect/>
          <a:stretch>
            <a:fillRect/>
          </a:stretch>
        </p:blipFill>
        <p:spPr bwMode="auto">
          <a:xfrm>
            <a:off x="639293" y="240221"/>
            <a:ext cx="7663459" cy="645318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CH" b="1" dirty="0" err="1" smtClean="0"/>
              <a:t>Paths</a:t>
            </a:r>
            <a:r>
              <a:rPr lang="fr-CH" b="1" dirty="0" smtClean="0"/>
              <a:t> to a ‘</a:t>
            </a:r>
            <a:r>
              <a:rPr lang="fr-CH" b="1" dirty="0" err="1" smtClean="0"/>
              <a:t>safe</a:t>
            </a:r>
            <a:r>
              <a:rPr lang="fr-CH" b="1" dirty="0" smtClean="0"/>
              <a:t>’ Target (converge to +2</a:t>
            </a:r>
            <a:r>
              <a:rPr lang="fr-CH" b="1" baseline="30000" dirty="0" smtClean="0"/>
              <a:t>0</a:t>
            </a:r>
            <a:r>
              <a:rPr lang="fr-CH" b="1" dirty="0" smtClean="0"/>
              <a:t> </a:t>
            </a:r>
            <a:r>
              <a:rPr lang="fr-CH" b="1" dirty="0" err="1" smtClean="0"/>
              <a:t>with</a:t>
            </a:r>
            <a:r>
              <a:rPr lang="fr-CH" b="1" dirty="0" smtClean="0"/>
              <a:t> </a:t>
            </a:r>
            <a:r>
              <a:rPr lang="fr-CH" b="1" dirty="0" err="1" smtClean="0"/>
              <a:t>equal</a:t>
            </a:r>
            <a:r>
              <a:rPr lang="fr-CH" b="1" dirty="0" smtClean="0"/>
              <a:t> PCE)</a:t>
            </a:r>
            <a:endParaRPr lang="fr-CH" b="1" dirty="0"/>
          </a:p>
        </p:txBody>
      </p:sp>
      <p:sp>
        <p:nvSpPr>
          <p:cNvPr id="4" name="Espace réservé du numéro de diapositive 3"/>
          <p:cNvSpPr>
            <a:spLocks noGrp="1"/>
          </p:cNvSpPr>
          <p:nvPr>
            <p:ph type="sldNum" sz="quarter" idx="12"/>
          </p:nvPr>
        </p:nvSpPr>
        <p:spPr/>
        <p:txBody>
          <a:bodyPr>
            <a:normAutofit fontScale="85000" lnSpcReduction="20000"/>
          </a:bodyPr>
          <a:lstStyle/>
          <a:p>
            <a:fld id="{D7099CBF-BFA1-4D6A-BDEE-91B5D60DAAF8}" type="slidenum">
              <a:rPr lang="fr-CH" smtClean="0"/>
              <a:pPr/>
              <a:t>8</a:t>
            </a:fld>
            <a:endParaRPr lang="fr-CH"/>
          </a:p>
        </p:txBody>
      </p:sp>
      <p:pic>
        <p:nvPicPr>
          <p:cNvPr id="5" name="Picture 4"/>
          <p:cNvPicPr/>
          <p:nvPr/>
        </p:nvPicPr>
        <p:blipFill>
          <a:blip r:embed="rId2" cstate="print"/>
          <a:srcRect t="8536"/>
          <a:stretch>
            <a:fillRect/>
          </a:stretch>
        </p:blipFill>
        <p:spPr bwMode="auto">
          <a:xfrm>
            <a:off x="328880" y="1560720"/>
            <a:ext cx="8527773" cy="532466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7099CBF-BFA1-4D6A-BDEE-91B5D60DAAF8}" type="slidenum">
              <a:rPr lang="fr-CH" smtClean="0"/>
              <a:pPr/>
              <a:t>9</a:t>
            </a:fld>
            <a:endParaRPr lang="fr-CH"/>
          </a:p>
        </p:txBody>
      </p:sp>
      <p:sp>
        <p:nvSpPr>
          <p:cNvPr id="4" name="Slide Number Placeholder 1"/>
          <p:cNvSpPr txBox="1">
            <a:spLocks/>
          </p:cNvSpPr>
          <p:nvPr/>
        </p:nvSpPr>
        <p:spPr>
          <a:xfrm>
            <a:off x="0" y="6248400"/>
            <a:ext cx="533400" cy="381000"/>
          </a:xfrm>
          <a:prstGeom prst="rect">
            <a:avLst/>
          </a:prstGeom>
        </p:spPr>
        <p:txBody>
          <a:bodyPr vert="horz"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7099CBF-BFA1-4D6A-BDEE-91B5D60DAAF8}" type="slidenum">
              <a:rPr kumimoji="0" lang="fr-CH" sz="1400" b="1" i="0" u="none" strike="noStrike" kern="1200" cap="none" spc="0" normalizeH="0" baseline="0" noProof="0" smtClean="0">
                <a:ln>
                  <a:noFill/>
                </a:ln>
                <a:solidFill>
                  <a:schemeClr val="tx2"/>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fr-CH" sz="1400" b="1"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1"/>
          <p:cNvSpPr txBox="1">
            <a:spLocks/>
          </p:cNvSpPr>
          <p:nvPr/>
        </p:nvSpPr>
        <p:spPr>
          <a:xfrm>
            <a:off x="0" y="6248400"/>
            <a:ext cx="533400" cy="381000"/>
          </a:xfrm>
          <a:prstGeom prst="rect">
            <a:avLst/>
          </a:prstGeom>
        </p:spPr>
        <p:txBody>
          <a:bodyPr vert="horz" anchor="ctr" anchorCtr="0">
            <a:normAutofit/>
          </a:bodyPr>
          <a:lstStyle>
            <a:defPPr>
              <a:defRPr lang="fr-FR"/>
            </a:defPPr>
            <a:lvl1pPr marL="0" algn="ctr" defTabSz="914400" rtl="0" eaLnBrk="1" latinLnBrk="0" hangingPunct="1">
              <a:defRPr kumimoji="0" sz="1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7099CBF-BFA1-4D6A-BDEE-91B5D60DAAF8}" type="slidenum">
              <a:rPr lang="fr-CH" smtClean="0"/>
              <a:pPr/>
              <a:t>9</a:t>
            </a:fld>
            <a:endParaRPr lang="fr-CH"/>
          </a:p>
        </p:txBody>
      </p:sp>
      <p:sp>
        <p:nvSpPr>
          <p:cNvPr id="6" name="Slide Number Placeholder 3"/>
          <p:cNvSpPr txBox="1">
            <a:spLocks/>
          </p:cNvSpPr>
          <p:nvPr/>
        </p:nvSpPr>
        <p:spPr>
          <a:xfrm>
            <a:off x="11468103" y="10309227"/>
            <a:ext cx="3333751" cy="755650"/>
          </a:xfrm>
          <a:prstGeom prst="rect">
            <a:avLst/>
          </a:prstGeom>
        </p:spPr>
        <p:txBody>
          <a:bodyPr vert="horz" anchor="ctr" anchorCtr="0">
            <a:normAutofit/>
          </a:bodyPr>
          <a:lstStyle>
            <a:defPPr>
              <a:defRPr lang="fr-FR"/>
            </a:defPPr>
            <a:lvl1pPr marL="0" algn="ctr" defTabSz="914400" rtl="0" eaLnBrk="1" latinLnBrk="0" hangingPunct="1">
              <a:defRPr kumimoji="0" sz="14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B64F6B-03FC-44D3-81BE-FB6596861189}" type="slidenum">
              <a:rPr lang="en-US" smtClean="0"/>
              <a:pPr/>
              <a:t>9</a:t>
            </a:fld>
            <a:endParaRPr lang="en-US"/>
          </a:p>
        </p:txBody>
      </p:sp>
      <p:pic>
        <p:nvPicPr>
          <p:cNvPr id="7"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329592"/>
            <a:ext cx="3840427" cy="6411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TextBox 6"/>
          <p:cNvSpPr txBox="1"/>
          <p:nvPr/>
        </p:nvSpPr>
        <p:spPr>
          <a:xfrm>
            <a:off x="3275856" y="2671752"/>
            <a:ext cx="1656184" cy="1477328"/>
          </a:xfrm>
          <a:prstGeom prst="rect">
            <a:avLst/>
          </a:prstGeom>
          <a:noFill/>
        </p:spPr>
        <p:txBody>
          <a:bodyPr wrap="square" rtlCol="0">
            <a:spAutoFit/>
          </a:bodyPr>
          <a:lstStyle/>
          <a:p>
            <a:r>
              <a:rPr lang="fr-CH" dirty="0" smtClean="0"/>
              <a:t>Total= -9.8% </a:t>
            </a:r>
            <a:r>
              <a:rPr lang="fr-CH" dirty="0" err="1" smtClean="0"/>
              <a:t>Scale</a:t>
            </a:r>
            <a:r>
              <a:rPr lang="fr-CH" dirty="0" smtClean="0"/>
              <a:t> =9.5%</a:t>
            </a:r>
          </a:p>
          <a:p>
            <a:r>
              <a:rPr lang="fr-CH" dirty="0" smtClean="0"/>
              <a:t>Tech.=- 14.0%</a:t>
            </a:r>
          </a:p>
          <a:p>
            <a:r>
              <a:rPr lang="fr-CH" dirty="0" smtClean="0"/>
              <a:t>w/n=-3.0%</a:t>
            </a:r>
          </a:p>
          <a:p>
            <a:r>
              <a:rPr lang="fr-CH" dirty="0" smtClean="0"/>
              <a:t>b/w=-2.4%</a:t>
            </a:r>
            <a:endParaRPr lang="fr-CH" dirty="0"/>
          </a:p>
        </p:txBody>
      </p:sp>
      <p:cxnSp>
        <p:nvCxnSpPr>
          <p:cNvPr id="9" name="Straight Arrow Connector 8"/>
          <p:cNvCxnSpPr/>
          <p:nvPr/>
        </p:nvCxnSpPr>
        <p:spPr>
          <a:xfrm flipH="1">
            <a:off x="3419872" y="4293096"/>
            <a:ext cx="576064" cy="86409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0" name="TextBox 10"/>
          <p:cNvSpPr txBox="1"/>
          <p:nvPr/>
        </p:nvSpPr>
        <p:spPr>
          <a:xfrm>
            <a:off x="2771800" y="548680"/>
            <a:ext cx="5256584"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CH" sz="2800" b="1" dirty="0" err="1" smtClean="0"/>
              <a:t>Decomposition</a:t>
            </a:r>
            <a:r>
              <a:rPr lang="fr-CH" sz="2800" b="1" dirty="0" smtClean="0"/>
              <a:t> of SO2 </a:t>
            </a:r>
            <a:r>
              <a:rPr lang="fr-CH" sz="2800" b="1" dirty="0" err="1" smtClean="0"/>
              <a:t>emissions</a:t>
            </a:r>
            <a:r>
              <a:rPr lang="fr-CH" sz="2800" b="1" dirty="0" smtClean="0"/>
              <a:t>: 1990-2000 (</a:t>
            </a:r>
            <a:r>
              <a:rPr lang="fr-CH" sz="2800" dirty="0" err="1" smtClean="0"/>
              <a:t>Grether</a:t>
            </a:r>
            <a:r>
              <a:rPr lang="fr-CH" sz="2800" dirty="0" smtClean="0"/>
              <a:t> et al. 2011)</a:t>
            </a:r>
            <a:endParaRPr lang="fr-CH" sz="2800" b="1" dirty="0"/>
          </a:p>
        </p:txBody>
      </p:sp>
      <p:sp>
        <p:nvSpPr>
          <p:cNvPr id="11" name="Rectangle 10"/>
          <p:cNvSpPr/>
          <p:nvPr/>
        </p:nvSpPr>
        <p:spPr>
          <a:xfrm>
            <a:off x="5292080" y="1624732"/>
            <a:ext cx="3312368" cy="4247317"/>
          </a:xfrm>
          <a:prstGeom prst="rect">
            <a:avLst/>
          </a:prstGeom>
        </p:spPr>
        <p:txBody>
          <a:bodyPr wrap="square">
            <a:spAutoFit/>
          </a:bodyPr>
          <a:lstStyle/>
          <a:p>
            <a:r>
              <a:rPr lang="en-US" b="1" dirty="0" smtClean="0">
                <a:solidFill>
                  <a:schemeClr val="tx2"/>
                </a:solidFill>
                <a:cs typeface="Times New Roman" pitchFamily="18" charset="0"/>
              </a:rPr>
              <a:t>Counterfactual: Produce consumption bundle without trade</a:t>
            </a:r>
          </a:p>
          <a:p>
            <a:r>
              <a:rPr lang="en-US" b="1" dirty="0" smtClean="0">
                <a:solidFill>
                  <a:schemeClr val="tx2"/>
                </a:solidFill>
                <a:cs typeface="Times New Roman" pitchFamily="18" charset="0"/>
              </a:rPr>
              <a:t>Opening </a:t>
            </a:r>
            <a:r>
              <a:rPr lang="en-US" b="1" dirty="0">
                <a:solidFill>
                  <a:schemeClr val="tx2"/>
                </a:solidFill>
                <a:cs typeface="Times New Roman" pitchFamily="18" charset="0"/>
              </a:rPr>
              <a:t>to trade: </a:t>
            </a:r>
            <a:endParaRPr lang="en-US" b="1" dirty="0" smtClean="0">
              <a:solidFill>
                <a:schemeClr val="tx2"/>
              </a:solidFill>
              <a:cs typeface="Times New Roman" pitchFamily="18" charset="0"/>
            </a:endParaRPr>
          </a:p>
          <a:p>
            <a:r>
              <a:rPr lang="en-US" b="1" dirty="0" smtClean="0">
                <a:solidFill>
                  <a:schemeClr val="tx2"/>
                </a:solidFill>
                <a:cs typeface="Times New Roman" pitchFamily="18" charset="0"/>
              </a:rPr>
              <a:t>emissions up </a:t>
            </a:r>
            <a:r>
              <a:rPr lang="en-US" b="1" dirty="0">
                <a:solidFill>
                  <a:schemeClr val="tx2"/>
                </a:solidFill>
                <a:cs typeface="Times New Roman" pitchFamily="18" charset="0"/>
              </a:rPr>
              <a:t>by 10% in 90 </a:t>
            </a:r>
            <a:endParaRPr lang="en-US" b="1" dirty="0" smtClean="0">
              <a:solidFill>
                <a:schemeClr val="tx2"/>
              </a:solidFill>
              <a:cs typeface="Times New Roman" pitchFamily="18" charset="0"/>
            </a:endParaRPr>
          </a:p>
          <a:p>
            <a:r>
              <a:rPr lang="en-US" b="1" dirty="0" smtClean="0">
                <a:solidFill>
                  <a:schemeClr val="tx2"/>
                </a:solidFill>
                <a:cs typeface="Times New Roman" pitchFamily="18" charset="0"/>
              </a:rPr>
              <a:t>emissions up  </a:t>
            </a:r>
            <a:r>
              <a:rPr lang="en-US" b="1" dirty="0">
                <a:solidFill>
                  <a:schemeClr val="tx2"/>
                </a:solidFill>
                <a:cs typeface="Times New Roman" pitchFamily="18" charset="0"/>
              </a:rPr>
              <a:t>by 3.5% in 2000 </a:t>
            </a:r>
            <a:endParaRPr lang="en-US" b="1" dirty="0" smtClean="0">
              <a:solidFill>
                <a:schemeClr val="tx2"/>
              </a:solidFill>
              <a:cs typeface="Times New Roman" pitchFamily="18" charset="0"/>
            </a:endParaRPr>
          </a:p>
          <a:p>
            <a:endParaRPr lang="en-US" b="1" dirty="0" smtClean="0">
              <a:solidFill>
                <a:schemeClr val="tx2"/>
              </a:solidFill>
              <a:cs typeface="Times New Roman" pitchFamily="18" charset="0"/>
            </a:endParaRPr>
          </a:p>
          <a:p>
            <a:r>
              <a:rPr lang="en-US" b="1" dirty="0" smtClean="0">
                <a:solidFill>
                  <a:schemeClr val="tx2"/>
                </a:solidFill>
                <a:cs typeface="Times New Roman" pitchFamily="18" charset="0"/>
              </a:rPr>
              <a:t>= </a:t>
            </a:r>
            <a:r>
              <a:rPr lang="en-US" b="1" dirty="0">
                <a:solidFill>
                  <a:schemeClr val="tx2"/>
                </a:solidFill>
                <a:cs typeface="Times New Roman" pitchFamily="18" charset="0"/>
              </a:rPr>
              <a:t>supports pollution-haven </a:t>
            </a:r>
            <a:r>
              <a:rPr lang="en-US" b="1" dirty="0" smtClean="0">
                <a:solidFill>
                  <a:schemeClr val="tx2"/>
                </a:solidFill>
                <a:cs typeface="Times New Roman" pitchFamily="18" charset="0"/>
              </a:rPr>
              <a:t>view</a:t>
            </a:r>
          </a:p>
          <a:p>
            <a:r>
              <a:rPr lang="en-US" b="1" dirty="0" smtClean="0">
                <a:solidFill>
                  <a:schemeClr val="tx2"/>
                </a:solidFill>
                <a:cs typeface="Times New Roman" pitchFamily="18" charset="0"/>
              </a:rPr>
              <a:t>…but more important are emissions related to international transport= Account for 5-9% of total mfg. emissions</a:t>
            </a:r>
          </a:p>
          <a:p>
            <a:r>
              <a:rPr lang="en-US" b="1" dirty="0" smtClean="0">
                <a:solidFill>
                  <a:schemeClr val="tx2"/>
                </a:solidFill>
                <a:cs typeface="Times New Roman" pitchFamily="18" charset="0"/>
              </a:rPr>
              <a:t>Adding trade-related transport activities + composition effects</a:t>
            </a:r>
          </a:p>
          <a:p>
            <a:r>
              <a:rPr lang="en-US" b="1" dirty="0" smtClean="0">
                <a:solidFill>
                  <a:schemeClr val="tx2"/>
                </a:solidFill>
                <a:cs typeface="Times New Roman" pitchFamily="18" charset="0"/>
                <a:sym typeface="Euclid Symbol"/>
              </a:rPr>
              <a:t> Mfg. emissions up by 15%</a:t>
            </a:r>
            <a:endParaRPr lang="fr-CH"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1869</TotalTime>
  <Words>2840</Words>
  <Application>Microsoft Office PowerPoint</Application>
  <PresentationFormat>Affichage à l'écran (4:3)</PresentationFormat>
  <Paragraphs>293</Paragraphs>
  <Slides>27</Slides>
  <Notes>12</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Median</vt:lpstr>
      <vt:lpstr>Diapositive 1</vt:lpstr>
      <vt:lpstr>Four Roles for Trade in Climate Change Mitigation</vt:lpstr>
      <vt:lpstr>…Caveats</vt:lpstr>
      <vt:lpstr>Outline</vt:lpstr>
      <vt:lpstr>Channels of Interaction</vt:lpstr>
      <vt:lpstr>Climate: Pollution Havens, Trade Leakages, and Border Tax Adjustments (BTAs) (i)</vt:lpstr>
      <vt:lpstr>Diapositive 7</vt:lpstr>
      <vt:lpstr>Paths to a ‘safe’ Target (converge to +20 with equal PCE)</vt:lpstr>
      <vt:lpstr>Diapositive 9</vt:lpstr>
      <vt:lpstr>Pollution Content of Imports (PCI): N=48; 79 3-digit industries (Grether et al. 2012)</vt:lpstr>
      <vt:lpstr>The Declining Pollution Intensity of China’s trade  (Dean and Lovely (2010))</vt:lpstr>
      <vt:lpstr>‘Virtual Trade’ in Carbon (Peters et al. 2011)</vt:lpstr>
      <vt:lpstr>Diapositive 13</vt:lpstr>
      <vt:lpstr>Leakage and Border Tax Adjustments: Simulation Estimates (I) Multi-regional General equilibrium (MR-GE) estimates</vt:lpstr>
      <vt:lpstr>Leakage and Border Tax Adjustments: Simulation Estimates (II) Multi-regional General equilibrium (MR-GE) estimates</vt:lpstr>
      <vt:lpstr>Political Economy of Implementation (I)</vt:lpstr>
      <vt:lpstr>Which Border tax adjusments (BTA) Steel case  (Moore, 2010)</vt:lpstr>
      <vt:lpstr>The Cap and Trade System </vt:lpstr>
      <vt:lpstr> The Doha «no-Mandate » effects(I)</vt:lpstr>
      <vt:lpstr>Stalemate on Article 31 Negotiations</vt:lpstr>
      <vt:lpstr>Diapositive 21</vt:lpstr>
      <vt:lpstr>WTO environmental Goods Submissions</vt:lpstr>
      <vt:lpstr>… a decade later no agreement on a list</vt:lpstr>
      <vt:lpstr>Correlates of EGs submissions</vt:lpstr>
      <vt:lpstr>Patterns of Tariff Reductions …No mandate effect</vt:lpstr>
      <vt:lpstr>Conclusions (I)</vt:lpstr>
      <vt:lpstr>Conclusions (II)</vt:lpstr>
    </vt:vector>
  </TitlesOfParts>
  <Company>UNIVERSITE DE GENEVE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Stalemate at the Negotiations on Environmental Goods and Services at the Doha Round</dc:title>
  <dc:creator>demelo</dc:creator>
  <cp:lastModifiedBy>tmontalieu</cp:lastModifiedBy>
  <cp:revision>150</cp:revision>
  <dcterms:created xsi:type="dcterms:W3CDTF">2011-10-03T12:49:33Z</dcterms:created>
  <dcterms:modified xsi:type="dcterms:W3CDTF">2012-06-12T14:18:23Z</dcterms:modified>
</cp:coreProperties>
</file>